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8" r:id="rId5"/>
    <p:sldId id="265" r:id="rId6"/>
    <p:sldId id="270" r:id="rId7"/>
    <p:sldId id="271" r:id="rId8"/>
    <p:sldId id="273" r:id="rId9"/>
    <p:sldId id="263" r:id="rId10"/>
    <p:sldId id="266" r:id="rId11"/>
    <p:sldId id="267" r:id="rId12"/>
    <p:sldId id="272" r:id="rId13"/>
    <p:sldId id="269"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48" autoAdjust="0"/>
    <p:restoredTop sz="76338"/>
  </p:normalViewPr>
  <p:slideViewPr>
    <p:cSldViewPr snapToGrid="0">
      <p:cViewPr varScale="1">
        <p:scale>
          <a:sx n="88" d="100"/>
          <a:sy n="88" d="100"/>
        </p:scale>
        <p:origin x="168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DB9964-0B48-3B4A-942F-27402956EE5C}" type="doc">
      <dgm:prSet loTypeId="urn:microsoft.com/office/officeart/2005/8/layout/hProcess4" loCatId="" qsTypeId="urn:microsoft.com/office/officeart/2005/8/quickstyle/3d1" qsCatId="3D" csTypeId="urn:microsoft.com/office/officeart/2005/8/colors/accent0_3" csCatId="mainScheme" phldr="1"/>
      <dgm:spPr/>
      <dgm:t>
        <a:bodyPr/>
        <a:lstStyle/>
        <a:p>
          <a:endParaRPr lang="en-GB"/>
        </a:p>
      </dgm:t>
    </dgm:pt>
    <dgm:pt modelId="{B859715D-C620-0E41-8609-186670C84FB9}">
      <dgm:prSet phldrT="[Text]" custT="1"/>
      <dgm:spPr/>
      <dgm:t>
        <a:bodyPr/>
        <a:lstStyle/>
        <a:p>
          <a:r>
            <a:rPr lang="en-GB" sz="1400">
              <a:latin typeface="+mn-lt"/>
            </a:rPr>
            <a:t>Aim</a:t>
          </a:r>
          <a:endParaRPr lang="en-GB" sz="1400" dirty="0">
            <a:latin typeface="+mn-lt"/>
          </a:endParaRPr>
        </a:p>
      </dgm:t>
    </dgm:pt>
    <dgm:pt modelId="{CA7482D6-F732-8C4D-9A97-14DF9BD676E7}" type="parTrans" cxnId="{D652B4C0-CD16-9941-87E1-A28555300988}">
      <dgm:prSet/>
      <dgm:spPr/>
      <dgm:t>
        <a:bodyPr/>
        <a:lstStyle/>
        <a:p>
          <a:endParaRPr lang="en-GB"/>
        </a:p>
      </dgm:t>
    </dgm:pt>
    <dgm:pt modelId="{9BAB5459-9A01-F142-BB6C-3C09E192C9F9}" type="sibTrans" cxnId="{D652B4C0-CD16-9941-87E1-A28555300988}">
      <dgm:prSet/>
      <dgm:spPr/>
      <dgm:t>
        <a:bodyPr/>
        <a:lstStyle/>
        <a:p>
          <a:endParaRPr lang="en-GB"/>
        </a:p>
      </dgm:t>
    </dgm:pt>
    <dgm:pt modelId="{36E41627-E6CF-A748-B8FD-F03DFC478037}">
      <dgm:prSet phldrT="[Text]" custT="1"/>
      <dgm:spPr/>
      <dgm:t>
        <a:bodyPr/>
        <a:lstStyle/>
        <a:p>
          <a:pPr>
            <a:buFont typeface="Arial" panose="020B0604020202020204" pitchFamily="34" charset="0"/>
            <a:buChar char="•"/>
          </a:pPr>
          <a:r>
            <a:rPr lang="en-GB" sz="1400">
              <a:effectLst/>
              <a:latin typeface="+mn-lt"/>
              <a:ea typeface="Calibri" panose="020F0502020204030204" pitchFamily="34" charset="0"/>
              <a:cs typeface="Times New Roman" panose="02020603050405020304" pitchFamily="18" charset="0"/>
            </a:rPr>
            <a:t>Grasp the interconnectedness between democratic values, democratic governance, and civic engagement on the one hand, and the rule of law on the other, as expressed by professionals; </a:t>
          </a:r>
          <a:endParaRPr lang="en-GB" sz="1400" dirty="0">
            <a:latin typeface="+mn-lt"/>
          </a:endParaRPr>
        </a:p>
      </dgm:t>
    </dgm:pt>
    <dgm:pt modelId="{D7C68DC9-AFFE-874A-8D30-2C794F0C0726}" type="parTrans" cxnId="{3E0D19D5-6551-9247-8D30-70A4422404FA}">
      <dgm:prSet/>
      <dgm:spPr/>
      <dgm:t>
        <a:bodyPr/>
        <a:lstStyle/>
        <a:p>
          <a:endParaRPr lang="en-GB"/>
        </a:p>
      </dgm:t>
    </dgm:pt>
    <dgm:pt modelId="{3B03C976-85CD-ED4C-9614-8218A104AC5E}" type="sibTrans" cxnId="{3E0D19D5-6551-9247-8D30-70A4422404FA}">
      <dgm:prSet/>
      <dgm:spPr/>
      <dgm:t>
        <a:bodyPr/>
        <a:lstStyle/>
        <a:p>
          <a:endParaRPr lang="en-GB"/>
        </a:p>
      </dgm:t>
    </dgm:pt>
    <dgm:pt modelId="{3DD7796F-7D71-9C44-A44F-8F1F394C8EFF}">
      <dgm:prSet phldrT="[Text]" custT="1"/>
      <dgm:spPr/>
      <dgm:t>
        <a:bodyPr/>
        <a:lstStyle/>
        <a:p>
          <a:r>
            <a:rPr lang="en-GB" sz="1400">
              <a:latin typeface="+mn-lt"/>
            </a:rPr>
            <a:t>Data Collection</a:t>
          </a:r>
          <a:endParaRPr lang="en-GB" sz="1400" dirty="0">
            <a:latin typeface="+mn-lt"/>
          </a:endParaRPr>
        </a:p>
      </dgm:t>
    </dgm:pt>
    <dgm:pt modelId="{FAB1937A-1510-854E-BDA0-9EB5B19536C5}" type="parTrans" cxnId="{8B32AA55-BBC2-7448-A8C7-80C86F746D00}">
      <dgm:prSet/>
      <dgm:spPr/>
      <dgm:t>
        <a:bodyPr/>
        <a:lstStyle/>
        <a:p>
          <a:endParaRPr lang="en-GB"/>
        </a:p>
      </dgm:t>
    </dgm:pt>
    <dgm:pt modelId="{430EA543-6A08-B54D-8A85-7F8BEF674473}" type="sibTrans" cxnId="{8B32AA55-BBC2-7448-A8C7-80C86F746D00}">
      <dgm:prSet/>
      <dgm:spPr/>
      <dgm:t>
        <a:bodyPr/>
        <a:lstStyle/>
        <a:p>
          <a:endParaRPr lang="en-GB"/>
        </a:p>
      </dgm:t>
    </dgm:pt>
    <dgm:pt modelId="{538457E3-0222-9140-864D-05DFB9EBA63F}">
      <dgm:prSet phldrT="[Text]" custT="1"/>
      <dgm:spPr/>
      <dgm:t>
        <a:bodyPr/>
        <a:lstStyle/>
        <a:p>
          <a:r>
            <a:rPr lang="en-GB" sz="1400">
              <a:latin typeface="+mn-lt"/>
            </a:rPr>
            <a:t>Data collected during </a:t>
          </a:r>
          <a:r>
            <a:rPr lang="en-GB" sz="1400">
              <a:effectLst/>
              <a:latin typeface="+mn-lt"/>
              <a:ea typeface="Calibri" panose="020F0502020204030204" pitchFamily="34" charset="0"/>
              <a:cs typeface="Times New Roman (Body CS)"/>
            </a:rPr>
            <a:t>the training session entitled ‘Citizen empowerment: Sustainable Rule of Law and European Values in Europe’;</a:t>
          </a:r>
          <a:r>
            <a:rPr lang="en-GB" sz="1400">
              <a:latin typeface="+mn-lt"/>
            </a:rPr>
            <a:t> </a:t>
          </a:r>
          <a:endParaRPr lang="en-GB" sz="1400" dirty="0">
            <a:latin typeface="+mn-lt"/>
          </a:endParaRPr>
        </a:p>
      </dgm:t>
    </dgm:pt>
    <dgm:pt modelId="{D082CF78-9046-774F-A570-C578A54EDEBB}" type="parTrans" cxnId="{3C18F3AD-B5BB-FB4F-B9E4-9CF7E39C38AE}">
      <dgm:prSet/>
      <dgm:spPr/>
      <dgm:t>
        <a:bodyPr/>
        <a:lstStyle/>
        <a:p>
          <a:endParaRPr lang="en-GB"/>
        </a:p>
      </dgm:t>
    </dgm:pt>
    <dgm:pt modelId="{1B6769C8-139F-D040-9FEF-A9FC6C6A0556}" type="sibTrans" cxnId="{3C18F3AD-B5BB-FB4F-B9E4-9CF7E39C38AE}">
      <dgm:prSet/>
      <dgm:spPr/>
      <dgm:t>
        <a:bodyPr/>
        <a:lstStyle/>
        <a:p>
          <a:endParaRPr lang="en-GB"/>
        </a:p>
      </dgm:t>
    </dgm:pt>
    <dgm:pt modelId="{B4BA8185-2B5F-5A46-B78E-91A6829F6130}">
      <dgm:prSet phldrT="[Text]" custT="1"/>
      <dgm:spPr/>
      <dgm:t>
        <a:bodyPr/>
        <a:lstStyle/>
        <a:p>
          <a:r>
            <a:rPr lang="en-GB" sz="1400">
              <a:latin typeface="+mn-lt"/>
            </a:rPr>
            <a:t>Hybrid format; </a:t>
          </a:r>
          <a:endParaRPr lang="en-GB" sz="1400" dirty="0">
            <a:latin typeface="+mn-lt"/>
          </a:endParaRPr>
        </a:p>
      </dgm:t>
    </dgm:pt>
    <dgm:pt modelId="{C1A7DBC1-89CB-5540-8A78-DB1A53C77875}" type="parTrans" cxnId="{5744DFF1-B5CF-8E40-9843-22CAA6EB5E06}">
      <dgm:prSet/>
      <dgm:spPr/>
      <dgm:t>
        <a:bodyPr/>
        <a:lstStyle/>
        <a:p>
          <a:endParaRPr lang="en-GB"/>
        </a:p>
      </dgm:t>
    </dgm:pt>
    <dgm:pt modelId="{22ED38EA-11E7-5841-BBFF-36D32FA864C7}" type="sibTrans" cxnId="{5744DFF1-B5CF-8E40-9843-22CAA6EB5E06}">
      <dgm:prSet/>
      <dgm:spPr/>
      <dgm:t>
        <a:bodyPr/>
        <a:lstStyle/>
        <a:p>
          <a:endParaRPr lang="en-GB"/>
        </a:p>
      </dgm:t>
    </dgm:pt>
    <dgm:pt modelId="{760222DB-04A1-D04F-9801-5E6B1563DF9B}">
      <dgm:prSet phldrT="[Text]" custT="1"/>
      <dgm:spPr/>
      <dgm:t>
        <a:bodyPr/>
        <a:lstStyle/>
        <a:p>
          <a:r>
            <a:rPr lang="en-GB" sz="1400">
              <a:latin typeface="+mn-lt"/>
            </a:rPr>
            <a:t>Participant Pool</a:t>
          </a:r>
          <a:endParaRPr lang="en-GB" sz="1400" dirty="0">
            <a:latin typeface="+mn-lt"/>
          </a:endParaRPr>
        </a:p>
      </dgm:t>
    </dgm:pt>
    <dgm:pt modelId="{97646503-7065-4541-A095-685E4633F799}" type="parTrans" cxnId="{E8B1DC28-EE1F-F54B-8409-EF7A0F36D8A1}">
      <dgm:prSet/>
      <dgm:spPr/>
      <dgm:t>
        <a:bodyPr/>
        <a:lstStyle/>
        <a:p>
          <a:endParaRPr lang="en-GB"/>
        </a:p>
      </dgm:t>
    </dgm:pt>
    <dgm:pt modelId="{C5BF991D-98A5-7E46-B917-717C8C4E9B04}" type="sibTrans" cxnId="{E8B1DC28-EE1F-F54B-8409-EF7A0F36D8A1}">
      <dgm:prSet/>
      <dgm:spPr/>
      <dgm:t>
        <a:bodyPr/>
        <a:lstStyle/>
        <a:p>
          <a:endParaRPr lang="en-GB"/>
        </a:p>
      </dgm:t>
    </dgm:pt>
    <dgm:pt modelId="{3082E3C7-0D44-0942-AFEE-2EF736BA0569}">
      <dgm:prSet phldrT="[Text]" custT="1"/>
      <dgm:spPr/>
      <dgm:t>
        <a:bodyPr/>
        <a:lstStyle/>
        <a:p>
          <a:r>
            <a:rPr lang="en-GB" sz="1400">
              <a:latin typeface="+mn-lt"/>
            </a:rPr>
            <a:t>76 applications for attendance: </a:t>
          </a:r>
          <a:endParaRPr lang="en-GB" sz="1400" dirty="0">
            <a:latin typeface="+mn-lt"/>
          </a:endParaRPr>
        </a:p>
      </dgm:t>
    </dgm:pt>
    <dgm:pt modelId="{CFF9F237-55A9-D643-8529-8308467BD26F}" type="parTrans" cxnId="{E2F50A37-93CD-BB45-89DF-99226C887A52}">
      <dgm:prSet/>
      <dgm:spPr/>
      <dgm:t>
        <a:bodyPr/>
        <a:lstStyle/>
        <a:p>
          <a:endParaRPr lang="en-GB"/>
        </a:p>
      </dgm:t>
    </dgm:pt>
    <dgm:pt modelId="{0170A884-11CD-604A-9468-FB9B09374167}" type="sibTrans" cxnId="{E2F50A37-93CD-BB45-89DF-99226C887A52}">
      <dgm:prSet/>
      <dgm:spPr/>
      <dgm:t>
        <a:bodyPr/>
        <a:lstStyle/>
        <a:p>
          <a:endParaRPr lang="en-GB"/>
        </a:p>
      </dgm:t>
    </dgm:pt>
    <dgm:pt modelId="{4D8F9C45-44EE-0B41-8D5E-45420A697DF1}">
      <dgm:prSet custT="1"/>
      <dgm:spPr/>
      <dgm:t>
        <a:bodyPr/>
        <a:lstStyle/>
        <a:p>
          <a:r>
            <a:rPr lang="en-GB" sz="1400">
              <a:effectLst/>
              <a:latin typeface="+mn-lt"/>
              <a:ea typeface="Calibri" panose="020F0502020204030204" pitchFamily="34" charset="0"/>
              <a:cs typeface="Times New Roman" panose="02020603050405020304" pitchFamily="18" charset="0"/>
            </a:rPr>
            <a:t>Highlight the ways in which civic engagement can actively contribute to upholding the rule of law.</a:t>
          </a:r>
          <a:endParaRPr lang="en-CY" sz="1400" dirty="0">
            <a:effectLst/>
            <a:latin typeface="+mn-lt"/>
            <a:ea typeface="Calibri" panose="020F0502020204030204" pitchFamily="34" charset="0"/>
            <a:cs typeface="Times New Roman" panose="02020603050405020304" pitchFamily="18" charset="0"/>
          </a:endParaRPr>
        </a:p>
      </dgm:t>
    </dgm:pt>
    <dgm:pt modelId="{03DC513B-B893-DE49-A1A3-E381472D526A}" type="parTrans" cxnId="{B8BF10C2-5D47-984B-A65C-79F063BC0D48}">
      <dgm:prSet/>
      <dgm:spPr/>
      <dgm:t>
        <a:bodyPr/>
        <a:lstStyle/>
        <a:p>
          <a:endParaRPr lang="en-GB"/>
        </a:p>
      </dgm:t>
    </dgm:pt>
    <dgm:pt modelId="{B8137C32-DF63-224A-BEE1-08A83B51B5A4}" type="sibTrans" cxnId="{B8BF10C2-5D47-984B-A65C-79F063BC0D48}">
      <dgm:prSet/>
      <dgm:spPr/>
      <dgm:t>
        <a:bodyPr/>
        <a:lstStyle/>
        <a:p>
          <a:endParaRPr lang="en-GB"/>
        </a:p>
      </dgm:t>
    </dgm:pt>
    <dgm:pt modelId="{BE959FCD-82F7-C543-A1DC-3BC91FF66FAF}">
      <dgm:prSet phldrT="[Text]" custT="1"/>
      <dgm:spPr/>
      <dgm:t>
        <a:bodyPr/>
        <a:lstStyle/>
        <a:p>
          <a:r>
            <a:rPr lang="en-GB" sz="1400">
              <a:latin typeface="+mn-lt"/>
            </a:rPr>
            <a:t>46 advocates; </a:t>
          </a:r>
          <a:endParaRPr lang="en-GB" sz="1400" dirty="0">
            <a:latin typeface="+mn-lt"/>
          </a:endParaRPr>
        </a:p>
      </dgm:t>
    </dgm:pt>
    <dgm:pt modelId="{69BED321-1195-594B-8EF1-67C496BB1831}" type="parTrans" cxnId="{9DFCD39A-B868-D746-821C-F1A70ED14183}">
      <dgm:prSet/>
      <dgm:spPr/>
      <dgm:t>
        <a:bodyPr/>
        <a:lstStyle/>
        <a:p>
          <a:endParaRPr lang="en-GB"/>
        </a:p>
      </dgm:t>
    </dgm:pt>
    <dgm:pt modelId="{C9783013-9BF0-2842-8E27-90B05DFB6FE6}" type="sibTrans" cxnId="{9DFCD39A-B868-D746-821C-F1A70ED14183}">
      <dgm:prSet/>
      <dgm:spPr/>
      <dgm:t>
        <a:bodyPr/>
        <a:lstStyle/>
        <a:p>
          <a:endParaRPr lang="en-GB"/>
        </a:p>
      </dgm:t>
    </dgm:pt>
    <dgm:pt modelId="{CA574FAB-48F2-B341-BE33-5F65C5125DA3}">
      <dgm:prSet phldrT="[Text]" custT="1"/>
      <dgm:spPr/>
      <dgm:t>
        <a:bodyPr/>
        <a:lstStyle/>
        <a:p>
          <a:r>
            <a:rPr lang="en-GB" sz="1400">
              <a:latin typeface="+mn-lt"/>
            </a:rPr>
            <a:t>Students, university graduates; </a:t>
          </a:r>
          <a:endParaRPr lang="en-GB" sz="1400" dirty="0">
            <a:latin typeface="+mn-lt"/>
          </a:endParaRPr>
        </a:p>
      </dgm:t>
    </dgm:pt>
    <dgm:pt modelId="{C4860109-0D69-E546-85AF-2E724C8A0D6A}" type="parTrans" cxnId="{A4407ECA-F096-B247-8E11-F6C3B0DD6722}">
      <dgm:prSet/>
      <dgm:spPr/>
      <dgm:t>
        <a:bodyPr/>
        <a:lstStyle/>
        <a:p>
          <a:endParaRPr lang="en-GB"/>
        </a:p>
      </dgm:t>
    </dgm:pt>
    <dgm:pt modelId="{789FBC44-6F85-7642-B845-9D20A7FF95A3}" type="sibTrans" cxnId="{A4407ECA-F096-B247-8E11-F6C3B0DD6722}">
      <dgm:prSet/>
      <dgm:spPr/>
      <dgm:t>
        <a:bodyPr/>
        <a:lstStyle/>
        <a:p>
          <a:endParaRPr lang="en-GB"/>
        </a:p>
      </dgm:t>
    </dgm:pt>
    <dgm:pt modelId="{9C5D5B90-D193-ED48-A0F3-7B5DFE1569FB}">
      <dgm:prSet phldrT="[Text]" custT="1"/>
      <dgm:spPr/>
      <dgm:t>
        <a:bodyPr/>
        <a:lstStyle/>
        <a:p>
          <a:r>
            <a:rPr lang="en-GB" sz="1400">
              <a:latin typeface="+mn-lt"/>
            </a:rPr>
            <a:t>Educators and researchers; </a:t>
          </a:r>
          <a:endParaRPr lang="en-GB" sz="1400" dirty="0">
            <a:latin typeface="+mn-lt"/>
          </a:endParaRPr>
        </a:p>
      </dgm:t>
    </dgm:pt>
    <dgm:pt modelId="{862AF86A-BBAB-D344-A97B-BF3FCBF3D950}" type="parTrans" cxnId="{DDC65C4E-BE27-FD43-AE57-4A6B3464F602}">
      <dgm:prSet/>
      <dgm:spPr/>
      <dgm:t>
        <a:bodyPr/>
        <a:lstStyle/>
        <a:p>
          <a:endParaRPr lang="en-GB"/>
        </a:p>
      </dgm:t>
    </dgm:pt>
    <dgm:pt modelId="{7B410767-26C0-E147-9B1A-E483AA26C607}" type="sibTrans" cxnId="{DDC65C4E-BE27-FD43-AE57-4A6B3464F602}">
      <dgm:prSet/>
      <dgm:spPr/>
      <dgm:t>
        <a:bodyPr/>
        <a:lstStyle/>
        <a:p>
          <a:endParaRPr lang="en-GB"/>
        </a:p>
      </dgm:t>
    </dgm:pt>
    <dgm:pt modelId="{B4648A67-7519-9B4B-AD24-B6CB23EB6160}">
      <dgm:prSet phldrT="[Text]" custT="1"/>
      <dgm:spPr/>
      <dgm:t>
        <a:bodyPr/>
        <a:lstStyle/>
        <a:p>
          <a:r>
            <a:rPr lang="en-GB" sz="1400">
              <a:latin typeface="+mn-lt"/>
            </a:rPr>
            <a:t>Law enforcement officers.</a:t>
          </a:r>
          <a:endParaRPr lang="en-GB" sz="1400" dirty="0">
            <a:latin typeface="+mn-lt"/>
          </a:endParaRPr>
        </a:p>
      </dgm:t>
    </dgm:pt>
    <dgm:pt modelId="{2225E62F-8D21-344C-95D2-05196C82DBEA}" type="parTrans" cxnId="{80BDD324-8427-0749-B632-84C2CC0C45E3}">
      <dgm:prSet/>
      <dgm:spPr/>
      <dgm:t>
        <a:bodyPr/>
        <a:lstStyle/>
        <a:p>
          <a:endParaRPr lang="en-GB"/>
        </a:p>
      </dgm:t>
    </dgm:pt>
    <dgm:pt modelId="{1D64F1BB-74DE-124F-8B1A-F84E04C8CC91}" type="sibTrans" cxnId="{80BDD324-8427-0749-B632-84C2CC0C45E3}">
      <dgm:prSet/>
      <dgm:spPr/>
      <dgm:t>
        <a:bodyPr/>
        <a:lstStyle/>
        <a:p>
          <a:endParaRPr lang="en-GB"/>
        </a:p>
      </dgm:t>
    </dgm:pt>
    <dgm:pt modelId="{396FC1C0-BEE0-DE4D-A35A-4728D3B0940A}">
      <dgm:prSet phldrT="[Text]" custT="1"/>
      <dgm:spPr/>
      <dgm:t>
        <a:bodyPr/>
        <a:lstStyle/>
        <a:p>
          <a:r>
            <a:rPr lang="en-GB" sz="1400">
              <a:latin typeface="+mn-lt"/>
            </a:rPr>
            <a:t>Three moderators; </a:t>
          </a:r>
          <a:endParaRPr lang="en-GB" sz="1400" dirty="0">
            <a:latin typeface="+mn-lt"/>
          </a:endParaRPr>
        </a:p>
      </dgm:t>
    </dgm:pt>
    <dgm:pt modelId="{1F85C301-2A35-194B-A750-E860B5B3B55A}" type="parTrans" cxnId="{6DBDB71D-D9D3-7640-9AD1-0E6260BC983E}">
      <dgm:prSet/>
      <dgm:spPr/>
      <dgm:t>
        <a:bodyPr/>
        <a:lstStyle/>
        <a:p>
          <a:endParaRPr lang="en-GB"/>
        </a:p>
      </dgm:t>
    </dgm:pt>
    <dgm:pt modelId="{1152BE56-5840-B249-89E4-026FF3D5C868}" type="sibTrans" cxnId="{6DBDB71D-D9D3-7640-9AD1-0E6260BC983E}">
      <dgm:prSet/>
      <dgm:spPr/>
      <dgm:t>
        <a:bodyPr/>
        <a:lstStyle/>
        <a:p>
          <a:endParaRPr lang="en-GB"/>
        </a:p>
      </dgm:t>
    </dgm:pt>
    <dgm:pt modelId="{54B5AFB0-40F3-6747-8BFB-85E5EB7806A4}">
      <dgm:prSet phldrT="[Text]" custT="1"/>
      <dgm:spPr/>
      <dgm:t>
        <a:bodyPr/>
        <a:lstStyle/>
        <a:p>
          <a:r>
            <a:rPr lang="en-GB" sz="1400">
              <a:latin typeface="+mn-lt"/>
            </a:rPr>
            <a:t>Audio recorded;</a:t>
          </a:r>
          <a:endParaRPr lang="en-GB" sz="1400" dirty="0">
            <a:latin typeface="+mn-lt"/>
          </a:endParaRPr>
        </a:p>
      </dgm:t>
    </dgm:pt>
    <dgm:pt modelId="{274AA2D8-5E9A-624E-A434-751CD8F4F903}" type="parTrans" cxnId="{FF22CECD-FE11-5E4E-BE15-3DEE6739D2C2}">
      <dgm:prSet/>
      <dgm:spPr/>
      <dgm:t>
        <a:bodyPr/>
        <a:lstStyle/>
        <a:p>
          <a:endParaRPr lang="en-GB"/>
        </a:p>
      </dgm:t>
    </dgm:pt>
    <dgm:pt modelId="{E5A5E2CD-2353-4F46-B736-0D69BEF1C541}" type="sibTrans" cxnId="{FF22CECD-FE11-5E4E-BE15-3DEE6739D2C2}">
      <dgm:prSet/>
      <dgm:spPr/>
      <dgm:t>
        <a:bodyPr/>
        <a:lstStyle/>
        <a:p>
          <a:endParaRPr lang="en-GB"/>
        </a:p>
      </dgm:t>
    </dgm:pt>
    <dgm:pt modelId="{E89F3D64-D0A7-FB4A-A6AC-7528A67C772A}">
      <dgm:prSet phldrT="[Text]" custT="1"/>
      <dgm:spPr/>
      <dgm:t>
        <a:bodyPr/>
        <a:lstStyle/>
        <a:p>
          <a:r>
            <a:rPr lang="en-GB" sz="1400">
              <a:latin typeface="+mn-lt"/>
            </a:rPr>
            <a:t>Ethical Issues</a:t>
          </a:r>
          <a:endParaRPr lang="en-GB" sz="1400" dirty="0">
            <a:latin typeface="+mn-lt"/>
          </a:endParaRPr>
        </a:p>
      </dgm:t>
    </dgm:pt>
    <dgm:pt modelId="{6CBE6C30-13E6-6D4B-8549-E54C3B95BEB6}" type="parTrans" cxnId="{CB831CF6-20DE-CF4E-B0D3-6C16F8EEA184}">
      <dgm:prSet/>
      <dgm:spPr/>
      <dgm:t>
        <a:bodyPr/>
        <a:lstStyle/>
        <a:p>
          <a:endParaRPr lang="en-GB"/>
        </a:p>
      </dgm:t>
    </dgm:pt>
    <dgm:pt modelId="{281CAA27-7317-4348-9116-3B6F2EBEA97F}" type="sibTrans" cxnId="{CB831CF6-20DE-CF4E-B0D3-6C16F8EEA184}">
      <dgm:prSet/>
      <dgm:spPr/>
      <dgm:t>
        <a:bodyPr/>
        <a:lstStyle/>
        <a:p>
          <a:endParaRPr lang="en-GB"/>
        </a:p>
      </dgm:t>
    </dgm:pt>
    <dgm:pt modelId="{CD6CC644-97E0-F54E-BDF8-D47C50BB2D7B}">
      <dgm:prSet phldrT="[Text]" custT="1"/>
      <dgm:spPr/>
      <dgm:t>
        <a:bodyPr/>
        <a:lstStyle/>
        <a:p>
          <a:r>
            <a:rPr lang="en-GB" sz="1400">
              <a:latin typeface="+mn-lt"/>
            </a:rPr>
            <a:t>informed consent; </a:t>
          </a:r>
          <a:endParaRPr lang="en-GB" sz="1400" dirty="0">
            <a:latin typeface="+mn-lt"/>
          </a:endParaRPr>
        </a:p>
      </dgm:t>
    </dgm:pt>
    <dgm:pt modelId="{D12EEB88-A9AF-CF4E-9044-1E380EEC93D8}" type="parTrans" cxnId="{C8D6F78B-BE12-9348-9E2E-8E5A0A052178}">
      <dgm:prSet/>
      <dgm:spPr/>
      <dgm:t>
        <a:bodyPr/>
        <a:lstStyle/>
        <a:p>
          <a:endParaRPr lang="en-GB"/>
        </a:p>
      </dgm:t>
    </dgm:pt>
    <dgm:pt modelId="{14A778F7-3BF9-2046-A8CB-7704CB44A8DD}" type="sibTrans" cxnId="{C8D6F78B-BE12-9348-9E2E-8E5A0A052178}">
      <dgm:prSet/>
      <dgm:spPr/>
      <dgm:t>
        <a:bodyPr/>
        <a:lstStyle/>
        <a:p>
          <a:endParaRPr lang="en-GB"/>
        </a:p>
      </dgm:t>
    </dgm:pt>
    <dgm:pt modelId="{AC5AB328-1CC5-FC48-88A1-689F37E3537A}">
      <dgm:prSet phldrT="[Text]" custT="1"/>
      <dgm:spPr/>
      <dgm:t>
        <a:bodyPr/>
        <a:lstStyle/>
        <a:p>
          <a:r>
            <a:rPr lang="en-GB" sz="1400">
              <a:latin typeface="+mn-lt"/>
            </a:rPr>
            <a:t>anonymity; </a:t>
          </a:r>
          <a:endParaRPr lang="en-GB" sz="1400" dirty="0">
            <a:latin typeface="+mn-lt"/>
          </a:endParaRPr>
        </a:p>
      </dgm:t>
    </dgm:pt>
    <dgm:pt modelId="{9A83E2AC-6398-D44E-9B2E-F810CA0A26B7}" type="parTrans" cxnId="{59BF2596-FE68-BA44-B789-F58854BE9BEF}">
      <dgm:prSet/>
      <dgm:spPr/>
      <dgm:t>
        <a:bodyPr/>
        <a:lstStyle/>
        <a:p>
          <a:endParaRPr lang="en-GB"/>
        </a:p>
      </dgm:t>
    </dgm:pt>
    <dgm:pt modelId="{D4F114CC-C07A-4846-90E7-C0A56AA88464}" type="sibTrans" cxnId="{59BF2596-FE68-BA44-B789-F58854BE9BEF}">
      <dgm:prSet/>
      <dgm:spPr/>
      <dgm:t>
        <a:bodyPr/>
        <a:lstStyle/>
        <a:p>
          <a:endParaRPr lang="en-GB"/>
        </a:p>
      </dgm:t>
    </dgm:pt>
    <dgm:pt modelId="{B4093826-8E36-9345-B03A-94D46D1C6266}">
      <dgm:prSet phldrT="[Text]" custT="1"/>
      <dgm:spPr/>
      <dgm:t>
        <a:bodyPr/>
        <a:lstStyle/>
        <a:p>
          <a:r>
            <a:rPr lang="en-GB" sz="1400">
              <a:latin typeface="+mn-lt"/>
            </a:rPr>
            <a:t>confidentiality; </a:t>
          </a:r>
          <a:endParaRPr lang="en-GB" sz="1400" dirty="0">
            <a:latin typeface="+mn-lt"/>
          </a:endParaRPr>
        </a:p>
      </dgm:t>
    </dgm:pt>
    <dgm:pt modelId="{0108F6AC-119A-3B43-8449-61A63199999C}" type="parTrans" cxnId="{74141087-4469-DF42-BCDF-65C3675EF513}">
      <dgm:prSet/>
      <dgm:spPr/>
      <dgm:t>
        <a:bodyPr/>
        <a:lstStyle/>
        <a:p>
          <a:endParaRPr lang="en-GB"/>
        </a:p>
      </dgm:t>
    </dgm:pt>
    <dgm:pt modelId="{22CE8B04-7BC2-2247-880F-832C69806D17}" type="sibTrans" cxnId="{74141087-4469-DF42-BCDF-65C3675EF513}">
      <dgm:prSet/>
      <dgm:spPr/>
      <dgm:t>
        <a:bodyPr/>
        <a:lstStyle/>
        <a:p>
          <a:endParaRPr lang="en-GB"/>
        </a:p>
      </dgm:t>
    </dgm:pt>
    <dgm:pt modelId="{26E1FBC2-62BD-F047-A5C5-BCCACCB4EC1A}">
      <dgm:prSet phldrT="[Text]" custT="1"/>
      <dgm:spPr/>
      <dgm:t>
        <a:bodyPr/>
        <a:lstStyle/>
        <a:p>
          <a:r>
            <a:rPr lang="en-GB" sz="1400">
              <a:latin typeface="+mn-lt"/>
            </a:rPr>
            <a:t>data management and protection;</a:t>
          </a:r>
          <a:endParaRPr lang="en-GB" sz="1400" dirty="0">
            <a:latin typeface="+mn-lt"/>
          </a:endParaRPr>
        </a:p>
      </dgm:t>
    </dgm:pt>
    <dgm:pt modelId="{E7E2E537-0991-C24F-83EE-E30682FCE7BE}" type="parTrans" cxnId="{3BF19BF3-F1EC-1E40-A557-EDD6A41DD0D1}">
      <dgm:prSet/>
      <dgm:spPr/>
      <dgm:t>
        <a:bodyPr/>
        <a:lstStyle/>
        <a:p>
          <a:endParaRPr lang="en-GB"/>
        </a:p>
      </dgm:t>
    </dgm:pt>
    <dgm:pt modelId="{4D9C5769-A1F5-4E4F-A283-1F28F4D96B3D}" type="sibTrans" cxnId="{3BF19BF3-F1EC-1E40-A557-EDD6A41DD0D1}">
      <dgm:prSet/>
      <dgm:spPr/>
      <dgm:t>
        <a:bodyPr/>
        <a:lstStyle/>
        <a:p>
          <a:endParaRPr lang="en-GB"/>
        </a:p>
      </dgm:t>
    </dgm:pt>
    <dgm:pt modelId="{4EFC290F-83FD-724B-AEB5-9C3C2F762AB6}" type="pres">
      <dgm:prSet presAssocID="{58DB9964-0B48-3B4A-942F-27402956EE5C}" presName="Name0" presStyleCnt="0">
        <dgm:presLayoutVars>
          <dgm:dir/>
          <dgm:animLvl val="lvl"/>
          <dgm:resizeHandles val="exact"/>
        </dgm:presLayoutVars>
      </dgm:prSet>
      <dgm:spPr/>
    </dgm:pt>
    <dgm:pt modelId="{E02F8C99-D215-DB4A-B885-212A45D71718}" type="pres">
      <dgm:prSet presAssocID="{58DB9964-0B48-3B4A-942F-27402956EE5C}" presName="tSp" presStyleCnt="0"/>
      <dgm:spPr/>
    </dgm:pt>
    <dgm:pt modelId="{A73E5FBB-0C99-B64D-B216-08AB53711C46}" type="pres">
      <dgm:prSet presAssocID="{58DB9964-0B48-3B4A-942F-27402956EE5C}" presName="bSp" presStyleCnt="0"/>
      <dgm:spPr/>
    </dgm:pt>
    <dgm:pt modelId="{DBB7C15A-B647-FC45-8A6C-44FDA3CBA139}" type="pres">
      <dgm:prSet presAssocID="{58DB9964-0B48-3B4A-942F-27402956EE5C}" presName="process" presStyleCnt="0"/>
      <dgm:spPr/>
    </dgm:pt>
    <dgm:pt modelId="{0093299A-4854-E948-B74A-9172F810F179}" type="pres">
      <dgm:prSet presAssocID="{B859715D-C620-0E41-8609-186670C84FB9}" presName="composite1" presStyleCnt="0"/>
      <dgm:spPr/>
    </dgm:pt>
    <dgm:pt modelId="{0661CDF2-F5D0-B549-8D69-AEEA3041884B}" type="pres">
      <dgm:prSet presAssocID="{B859715D-C620-0E41-8609-186670C84FB9}" presName="dummyNode1" presStyleLbl="node1" presStyleIdx="0" presStyleCnt="4"/>
      <dgm:spPr/>
    </dgm:pt>
    <dgm:pt modelId="{8D1A0D31-F01A-AB48-9A00-06C18B2F4F9B}" type="pres">
      <dgm:prSet presAssocID="{B859715D-C620-0E41-8609-186670C84FB9}" presName="childNode1" presStyleLbl="bgAcc1" presStyleIdx="0" presStyleCnt="4" custScaleX="135924" custScaleY="169470">
        <dgm:presLayoutVars>
          <dgm:bulletEnabled val="1"/>
        </dgm:presLayoutVars>
      </dgm:prSet>
      <dgm:spPr/>
    </dgm:pt>
    <dgm:pt modelId="{2CEEAD3F-8ACD-2B4E-9263-0C81C6620A78}" type="pres">
      <dgm:prSet presAssocID="{B859715D-C620-0E41-8609-186670C84FB9}" presName="childNode1tx" presStyleLbl="bgAcc1" presStyleIdx="0" presStyleCnt="4">
        <dgm:presLayoutVars>
          <dgm:bulletEnabled val="1"/>
        </dgm:presLayoutVars>
      </dgm:prSet>
      <dgm:spPr/>
    </dgm:pt>
    <dgm:pt modelId="{4E1FB01F-1DAC-7C4B-9511-56EB1A597EE8}" type="pres">
      <dgm:prSet presAssocID="{B859715D-C620-0E41-8609-186670C84FB9}" presName="parentNode1" presStyleLbl="node1" presStyleIdx="0" presStyleCnt="4" custLinFactNeighborX="5513" custLinFactNeighborY="31497">
        <dgm:presLayoutVars>
          <dgm:chMax val="1"/>
          <dgm:bulletEnabled val="1"/>
        </dgm:presLayoutVars>
      </dgm:prSet>
      <dgm:spPr/>
    </dgm:pt>
    <dgm:pt modelId="{665DCE99-C64B-E642-B5AC-A792D4926059}" type="pres">
      <dgm:prSet presAssocID="{B859715D-C620-0E41-8609-186670C84FB9}" presName="connSite1" presStyleCnt="0"/>
      <dgm:spPr/>
    </dgm:pt>
    <dgm:pt modelId="{880C172D-97BE-E246-A738-E438A9B4D491}" type="pres">
      <dgm:prSet presAssocID="{9BAB5459-9A01-F142-BB6C-3C09E192C9F9}" presName="Name9" presStyleLbl="sibTrans2D1" presStyleIdx="0" presStyleCnt="3"/>
      <dgm:spPr/>
    </dgm:pt>
    <dgm:pt modelId="{5F5EF1A2-0772-1D4D-AAF7-728A3F618040}" type="pres">
      <dgm:prSet presAssocID="{3DD7796F-7D71-9C44-A44F-8F1F394C8EFF}" presName="composite2" presStyleCnt="0"/>
      <dgm:spPr/>
    </dgm:pt>
    <dgm:pt modelId="{2D24DE87-BB86-6E4F-BA0E-CFDEBA9564B5}" type="pres">
      <dgm:prSet presAssocID="{3DD7796F-7D71-9C44-A44F-8F1F394C8EFF}" presName="dummyNode2" presStyleLbl="node1" presStyleIdx="0" presStyleCnt="4"/>
      <dgm:spPr/>
    </dgm:pt>
    <dgm:pt modelId="{B9091DFB-EDDC-BF46-8D52-7C72F61A4924}" type="pres">
      <dgm:prSet presAssocID="{3DD7796F-7D71-9C44-A44F-8F1F394C8EFF}" presName="childNode2" presStyleLbl="bgAcc1" presStyleIdx="1" presStyleCnt="4" custScaleX="112228" custScaleY="151558">
        <dgm:presLayoutVars>
          <dgm:bulletEnabled val="1"/>
        </dgm:presLayoutVars>
      </dgm:prSet>
      <dgm:spPr/>
    </dgm:pt>
    <dgm:pt modelId="{288BA545-F4DD-4B41-BD49-79062560A979}" type="pres">
      <dgm:prSet presAssocID="{3DD7796F-7D71-9C44-A44F-8F1F394C8EFF}" presName="childNode2tx" presStyleLbl="bgAcc1" presStyleIdx="1" presStyleCnt="4">
        <dgm:presLayoutVars>
          <dgm:bulletEnabled val="1"/>
        </dgm:presLayoutVars>
      </dgm:prSet>
      <dgm:spPr/>
    </dgm:pt>
    <dgm:pt modelId="{A169C049-FE7E-3942-967F-CDC855EEFEE0}" type="pres">
      <dgm:prSet presAssocID="{3DD7796F-7D71-9C44-A44F-8F1F394C8EFF}" presName="parentNode2" presStyleLbl="node1" presStyleIdx="1" presStyleCnt="4" custLinFactNeighborY="-7435">
        <dgm:presLayoutVars>
          <dgm:chMax val="0"/>
          <dgm:bulletEnabled val="1"/>
        </dgm:presLayoutVars>
      </dgm:prSet>
      <dgm:spPr/>
    </dgm:pt>
    <dgm:pt modelId="{61B07FF6-D693-334B-828B-1800DB93A60D}" type="pres">
      <dgm:prSet presAssocID="{3DD7796F-7D71-9C44-A44F-8F1F394C8EFF}" presName="connSite2" presStyleCnt="0"/>
      <dgm:spPr/>
    </dgm:pt>
    <dgm:pt modelId="{0ED88D02-A52D-5648-ADC0-0CC8A9C5E759}" type="pres">
      <dgm:prSet presAssocID="{430EA543-6A08-B54D-8A85-7F8BEF674473}" presName="Name18" presStyleLbl="sibTrans2D1" presStyleIdx="1" presStyleCnt="3"/>
      <dgm:spPr/>
    </dgm:pt>
    <dgm:pt modelId="{97DBE8C5-3015-1049-93D3-FDBE1D82C73C}" type="pres">
      <dgm:prSet presAssocID="{760222DB-04A1-D04F-9801-5E6B1563DF9B}" presName="composite1" presStyleCnt="0"/>
      <dgm:spPr/>
    </dgm:pt>
    <dgm:pt modelId="{CACA3202-ECBF-544C-9627-86BC08BF9688}" type="pres">
      <dgm:prSet presAssocID="{760222DB-04A1-D04F-9801-5E6B1563DF9B}" presName="dummyNode1" presStyleLbl="node1" presStyleIdx="1" presStyleCnt="4"/>
      <dgm:spPr/>
    </dgm:pt>
    <dgm:pt modelId="{A3066C11-9101-FE43-B0DA-85437FD55EA8}" type="pres">
      <dgm:prSet presAssocID="{760222DB-04A1-D04F-9801-5E6B1563DF9B}" presName="childNode1" presStyleLbl="bgAcc1" presStyleIdx="2" presStyleCnt="4" custScaleX="108749" custScaleY="154116">
        <dgm:presLayoutVars>
          <dgm:bulletEnabled val="1"/>
        </dgm:presLayoutVars>
      </dgm:prSet>
      <dgm:spPr/>
    </dgm:pt>
    <dgm:pt modelId="{56A8DE1E-E6E3-1349-AFE9-755DE9428A59}" type="pres">
      <dgm:prSet presAssocID="{760222DB-04A1-D04F-9801-5E6B1563DF9B}" presName="childNode1tx" presStyleLbl="bgAcc1" presStyleIdx="2" presStyleCnt="4">
        <dgm:presLayoutVars>
          <dgm:bulletEnabled val="1"/>
        </dgm:presLayoutVars>
      </dgm:prSet>
      <dgm:spPr/>
    </dgm:pt>
    <dgm:pt modelId="{7D54DC49-7009-C74E-9368-2BB32A6C62FD}" type="pres">
      <dgm:prSet presAssocID="{760222DB-04A1-D04F-9801-5E6B1563DF9B}" presName="parentNode1" presStyleLbl="node1" presStyleIdx="2" presStyleCnt="4" custLinFactNeighborX="4895" custLinFactNeighborY="31498">
        <dgm:presLayoutVars>
          <dgm:chMax val="1"/>
          <dgm:bulletEnabled val="1"/>
        </dgm:presLayoutVars>
      </dgm:prSet>
      <dgm:spPr/>
    </dgm:pt>
    <dgm:pt modelId="{651C4715-D0F9-5D4B-BCC1-F6C3033FC2A8}" type="pres">
      <dgm:prSet presAssocID="{760222DB-04A1-D04F-9801-5E6B1563DF9B}" presName="connSite1" presStyleCnt="0"/>
      <dgm:spPr/>
    </dgm:pt>
    <dgm:pt modelId="{04C64280-1A7E-1F42-A37A-7CDC9292C407}" type="pres">
      <dgm:prSet presAssocID="{C5BF991D-98A5-7E46-B917-717C8C4E9B04}" presName="Name9" presStyleLbl="sibTrans2D1" presStyleIdx="2" presStyleCnt="3"/>
      <dgm:spPr/>
    </dgm:pt>
    <dgm:pt modelId="{F8A5EA9C-1713-FB41-80AB-4DAC4580AA15}" type="pres">
      <dgm:prSet presAssocID="{E89F3D64-D0A7-FB4A-A6AC-7528A67C772A}" presName="composite2" presStyleCnt="0"/>
      <dgm:spPr/>
    </dgm:pt>
    <dgm:pt modelId="{39DE3125-C50D-1F48-B69C-64C13E97C79A}" type="pres">
      <dgm:prSet presAssocID="{E89F3D64-D0A7-FB4A-A6AC-7528A67C772A}" presName="dummyNode2" presStyleLbl="node1" presStyleIdx="2" presStyleCnt="4"/>
      <dgm:spPr/>
    </dgm:pt>
    <dgm:pt modelId="{D906E58A-612F-7042-A6BF-5B12A7A2A1F6}" type="pres">
      <dgm:prSet presAssocID="{E89F3D64-D0A7-FB4A-A6AC-7528A67C772A}" presName="childNode2" presStyleLbl="bgAcc1" presStyleIdx="3" presStyleCnt="4">
        <dgm:presLayoutVars>
          <dgm:bulletEnabled val="1"/>
        </dgm:presLayoutVars>
      </dgm:prSet>
      <dgm:spPr/>
    </dgm:pt>
    <dgm:pt modelId="{919F0F47-E490-004A-80D8-6AA8D1D351BC}" type="pres">
      <dgm:prSet presAssocID="{E89F3D64-D0A7-FB4A-A6AC-7528A67C772A}" presName="childNode2tx" presStyleLbl="bgAcc1" presStyleIdx="3" presStyleCnt="4">
        <dgm:presLayoutVars>
          <dgm:bulletEnabled val="1"/>
        </dgm:presLayoutVars>
      </dgm:prSet>
      <dgm:spPr/>
    </dgm:pt>
    <dgm:pt modelId="{2FBEB27C-49D0-5845-A186-2AC8DF409B11}" type="pres">
      <dgm:prSet presAssocID="{E89F3D64-D0A7-FB4A-A6AC-7528A67C772A}" presName="parentNode2" presStyleLbl="node1" presStyleIdx="3" presStyleCnt="4">
        <dgm:presLayoutVars>
          <dgm:chMax val="0"/>
          <dgm:bulletEnabled val="1"/>
        </dgm:presLayoutVars>
      </dgm:prSet>
      <dgm:spPr/>
    </dgm:pt>
    <dgm:pt modelId="{A2A2B20C-D9CD-CF42-B87B-AD3DF3EE067C}" type="pres">
      <dgm:prSet presAssocID="{E89F3D64-D0A7-FB4A-A6AC-7528A67C772A}" presName="connSite2" presStyleCnt="0"/>
      <dgm:spPr/>
    </dgm:pt>
  </dgm:ptLst>
  <dgm:cxnLst>
    <dgm:cxn modelId="{DA096F03-5B59-CC40-A862-195C3043D3BC}" type="presOf" srcId="{BE959FCD-82F7-C543-A1DC-3BC91FF66FAF}" destId="{56A8DE1E-E6E3-1349-AFE9-755DE9428A59}" srcOrd="1" destOrd="1" presId="urn:microsoft.com/office/officeart/2005/8/layout/hProcess4"/>
    <dgm:cxn modelId="{4AA22C05-BB63-714F-AF06-0E800A808C13}" type="presOf" srcId="{54B5AFB0-40F3-6747-8BFB-85E5EB7806A4}" destId="{B9091DFB-EDDC-BF46-8D52-7C72F61A4924}" srcOrd="0" destOrd="3" presId="urn:microsoft.com/office/officeart/2005/8/layout/hProcess4"/>
    <dgm:cxn modelId="{A4238B0C-98D9-AF45-BD2A-E336071EF38A}" type="presOf" srcId="{54B5AFB0-40F3-6747-8BFB-85E5EB7806A4}" destId="{288BA545-F4DD-4B41-BD49-79062560A979}" srcOrd="1" destOrd="3" presId="urn:microsoft.com/office/officeart/2005/8/layout/hProcess4"/>
    <dgm:cxn modelId="{507B460D-CDBD-3348-9D9D-92F64FABF23F}" type="presOf" srcId="{CD6CC644-97E0-F54E-BDF8-D47C50BB2D7B}" destId="{919F0F47-E490-004A-80D8-6AA8D1D351BC}" srcOrd="1" destOrd="0" presId="urn:microsoft.com/office/officeart/2005/8/layout/hProcess4"/>
    <dgm:cxn modelId="{04D76912-70F2-574F-B39D-5870EF3C2624}" type="presOf" srcId="{538457E3-0222-9140-864D-05DFB9EBA63F}" destId="{B9091DFB-EDDC-BF46-8D52-7C72F61A4924}" srcOrd="0" destOrd="0" presId="urn:microsoft.com/office/officeart/2005/8/layout/hProcess4"/>
    <dgm:cxn modelId="{F5B98A12-B739-4B49-8842-BE5F40BC014C}" type="presOf" srcId="{396FC1C0-BEE0-DE4D-A35A-4728D3B0940A}" destId="{B9091DFB-EDDC-BF46-8D52-7C72F61A4924}" srcOrd="0" destOrd="2" presId="urn:microsoft.com/office/officeart/2005/8/layout/hProcess4"/>
    <dgm:cxn modelId="{2F2C5B13-F5CE-8044-AA4C-4CF4D8E3EA4D}" type="presOf" srcId="{3082E3C7-0D44-0942-AFEE-2EF736BA0569}" destId="{A3066C11-9101-FE43-B0DA-85437FD55EA8}" srcOrd="0" destOrd="0" presId="urn:microsoft.com/office/officeart/2005/8/layout/hProcess4"/>
    <dgm:cxn modelId="{7F776318-FF58-7142-A6F8-0A4EA3E2451F}" type="presOf" srcId="{E89F3D64-D0A7-FB4A-A6AC-7528A67C772A}" destId="{2FBEB27C-49D0-5845-A186-2AC8DF409B11}" srcOrd="0" destOrd="0" presId="urn:microsoft.com/office/officeart/2005/8/layout/hProcess4"/>
    <dgm:cxn modelId="{6DBDB71D-D9D3-7640-9AD1-0E6260BC983E}" srcId="{3DD7796F-7D71-9C44-A44F-8F1F394C8EFF}" destId="{396FC1C0-BEE0-DE4D-A35A-4728D3B0940A}" srcOrd="2" destOrd="0" parTransId="{1F85C301-2A35-194B-A750-E860B5B3B55A}" sibTransId="{1152BE56-5840-B249-89E4-026FF3D5C868}"/>
    <dgm:cxn modelId="{C0B88D23-0807-E949-A38B-31436C7BDAF1}" type="presOf" srcId="{4D8F9C45-44EE-0B41-8D5E-45420A697DF1}" destId="{8D1A0D31-F01A-AB48-9A00-06C18B2F4F9B}" srcOrd="0" destOrd="1" presId="urn:microsoft.com/office/officeart/2005/8/layout/hProcess4"/>
    <dgm:cxn modelId="{80BDD324-8427-0749-B632-84C2CC0C45E3}" srcId="{3082E3C7-0D44-0942-AFEE-2EF736BA0569}" destId="{B4648A67-7519-9B4B-AD24-B6CB23EB6160}" srcOrd="3" destOrd="0" parTransId="{2225E62F-8D21-344C-95D2-05196C82DBEA}" sibTransId="{1D64F1BB-74DE-124F-8B1A-F84E04C8CC91}"/>
    <dgm:cxn modelId="{F8E73F27-63B7-B84C-A159-938F72D4E1C8}" type="presOf" srcId="{B4648A67-7519-9B4B-AD24-B6CB23EB6160}" destId="{56A8DE1E-E6E3-1349-AFE9-755DE9428A59}" srcOrd="1" destOrd="4" presId="urn:microsoft.com/office/officeart/2005/8/layout/hProcess4"/>
    <dgm:cxn modelId="{E8B1DC28-EE1F-F54B-8409-EF7A0F36D8A1}" srcId="{58DB9964-0B48-3B4A-942F-27402956EE5C}" destId="{760222DB-04A1-D04F-9801-5E6B1563DF9B}" srcOrd="2" destOrd="0" parTransId="{97646503-7065-4541-A095-685E4633F799}" sibTransId="{C5BF991D-98A5-7E46-B917-717C8C4E9B04}"/>
    <dgm:cxn modelId="{4A68E330-A180-6F4A-AB12-D321EC2DB743}" type="presOf" srcId="{AC5AB328-1CC5-FC48-88A1-689F37E3537A}" destId="{D906E58A-612F-7042-A6BF-5B12A7A2A1F6}" srcOrd="0" destOrd="1" presId="urn:microsoft.com/office/officeart/2005/8/layout/hProcess4"/>
    <dgm:cxn modelId="{E2F50A37-93CD-BB45-89DF-99226C887A52}" srcId="{760222DB-04A1-D04F-9801-5E6B1563DF9B}" destId="{3082E3C7-0D44-0942-AFEE-2EF736BA0569}" srcOrd="0" destOrd="0" parTransId="{CFF9F237-55A9-D643-8529-8308467BD26F}" sibTransId="{0170A884-11CD-604A-9468-FB9B09374167}"/>
    <dgm:cxn modelId="{4467F53F-6453-3A48-8BD4-76B36769B3A7}" type="presOf" srcId="{CA574FAB-48F2-B341-BE33-5F65C5125DA3}" destId="{56A8DE1E-E6E3-1349-AFE9-755DE9428A59}" srcOrd="1" destOrd="2" presId="urn:microsoft.com/office/officeart/2005/8/layout/hProcess4"/>
    <dgm:cxn modelId="{ABCB2545-0772-A54F-A979-79BF42F05FE0}" type="presOf" srcId="{36E41627-E6CF-A748-B8FD-F03DFC478037}" destId="{2CEEAD3F-8ACD-2B4E-9263-0C81C6620A78}" srcOrd="1" destOrd="0" presId="urn:microsoft.com/office/officeart/2005/8/layout/hProcess4"/>
    <dgm:cxn modelId="{64BCC54C-55B2-3948-9EDC-3206B231B87B}" type="presOf" srcId="{B4648A67-7519-9B4B-AD24-B6CB23EB6160}" destId="{A3066C11-9101-FE43-B0DA-85437FD55EA8}" srcOrd="0" destOrd="4" presId="urn:microsoft.com/office/officeart/2005/8/layout/hProcess4"/>
    <dgm:cxn modelId="{DDC65C4E-BE27-FD43-AE57-4A6B3464F602}" srcId="{3082E3C7-0D44-0942-AFEE-2EF736BA0569}" destId="{9C5D5B90-D193-ED48-A0F3-7B5DFE1569FB}" srcOrd="2" destOrd="0" parTransId="{862AF86A-BBAB-D344-A97B-BF3FCBF3D950}" sibTransId="{7B410767-26C0-E147-9B1A-E483AA26C607}"/>
    <dgm:cxn modelId="{8B32AA55-BBC2-7448-A8C7-80C86F746D00}" srcId="{58DB9964-0B48-3B4A-942F-27402956EE5C}" destId="{3DD7796F-7D71-9C44-A44F-8F1F394C8EFF}" srcOrd="1" destOrd="0" parTransId="{FAB1937A-1510-854E-BDA0-9EB5B19536C5}" sibTransId="{430EA543-6A08-B54D-8A85-7F8BEF674473}"/>
    <dgm:cxn modelId="{8E7CBC55-87BF-8846-941D-7881624D83C6}" type="presOf" srcId="{3082E3C7-0D44-0942-AFEE-2EF736BA0569}" destId="{56A8DE1E-E6E3-1349-AFE9-755DE9428A59}" srcOrd="1" destOrd="0" presId="urn:microsoft.com/office/officeart/2005/8/layout/hProcess4"/>
    <dgm:cxn modelId="{AEE3FC57-685C-894F-9B74-A05C7BCD63BF}" type="presOf" srcId="{B4093826-8E36-9345-B03A-94D46D1C6266}" destId="{D906E58A-612F-7042-A6BF-5B12A7A2A1F6}" srcOrd="0" destOrd="2" presId="urn:microsoft.com/office/officeart/2005/8/layout/hProcess4"/>
    <dgm:cxn modelId="{2663D265-C49A-D340-BAFF-EBD383B5D01C}" type="presOf" srcId="{26E1FBC2-62BD-F047-A5C5-BCCACCB4EC1A}" destId="{919F0F47-E490-004A-80D8-6AA8D1D351BC}" srcOrd="1" destOrd="3" presId="urn:microsoft.com/office/officeart/2005/8/layout/hProcess4"/>
    <dgm:cxn modelId="{7D4E0867-9C19-9647-AE86-E09EE2A6E667}" type="presOf" srcId="{B859715D-C620-0E41-8609-186670C84FB9}" destId="{4E1FB01F-1DAC-7C4B-9511-56EB1A597EE8}" srcOrd="0" destOrd="0" presId="urn:microsoft.com/office/officeart/2005/8/layout/hProcess4"/>
    <dgm:cxn modelId="{F1C2866D-CA39-6A46-A55B-EEE53C20E4D9}" type="presOf" srcId="{9C5D5B90-D193-ED48-A0F3-7B5DFE1569FB}" destId="{A3066C11-9101-FE43-B0DA-85437FD55EA8}" srcOrd="0" destOrd="3" presId="urn:microsoft.com/office/officeart/2005/8/layout/hProcess4"/>
    <dgm:cxn modelId="{6FDEE979-E791-BE4A-9E33-ED802674B3D3}" type="presOf" srcId="{58DB9964-0B48-3B4A-942F-27402956EE5C}" destId="{4EFC290F-83FD-724B-AEB5-9C3C2F762AB6}" srcOrd="0" destOrd="0" presId="urn:microsoft.com/office/officeart/2005/8/layout/hProcess4"/>
    <dgm:cxn modelId="{9884967D-33F2-654A-B3A1-1C9A40865DD3}" type="presOf" srcId="{B4BA8185-2B5F-5A46-B78E-91A6829F6130}" destId="{B9091DFB-EDDC-BF46-8D52-7C72F61A4924}" srcOrd="0" destOrd="1" presId="urn:microsoft.com/office/officeart/2005/8/layout/hProcess4"/>
    <dgm:cxn modelId="{74141087-4469-DF42-BCDF-65C3675EF513}" srcId="{E89F3D64-D0A7-FB4A-A6AC-7528A67C772A}" destId="{B4093826-8E36-9345-B03A-94D46D1C6266}" srcOrd="2" destOrd="0" parTransId="{0108F6AC-119A-3B43-8449-61A63199999C}" sibTransId="{22CE8B04-7BC2-2247-880F-832C69806D17}"/>
    <dgm:cxn modelId="{C8D6F78B-BE12-9348-9E2E-8E5A0A052178}" srcId="{E89F3D64-D0A7-FB4A-A6AC-7528A67C772A}" destId="{CD6CC644-97E0-F54E-BDF8-D47C50BB2D7B}" srcOrd="0" destOrd="0" parTransId="{D12EEB88-A9AF-CF4E-9044-1E380EEC93D8}" sibTransId="{14A778F7-3BF9-2046-A8CB-7704CB44A8DD}"/>
    <dgm:cxn modelId="{B86F4092-200D-8E44-9BA3-44D547B1661C}" type="presOf" srcId="{CD6CC644-97E0-F54E-BDF8-D47C50BB2D7B}" destId="{D906E58A-612F-7042-A6BF-5B12A7A2A1F6}" srcOrd="0" destOrd="0" presId="urn:microsoft.com/office/officeart/2005/8/layout/hProcess4"/>
    <dgm:cxn modelId="{59BF2596-FE68-BA44-B789-F58854BE9BEF}" srcId="{E89F3D64-D0A7-FB4A-A6AC-7528A67C772A}" destId="{AC5AB328-1CC5-FC48-88A1-689F37E3537A}" srcOrd="1" destOrd="0" parTransId="{9A83E2AC-6398-D44E-9B2E-F810CA0A26B7}" sibTransId="{D4F114CC-C07A-4846-90E7-C0A56AA88464}"/>
    <dgm:cxn modelId="{51373197-466E-144F-B4AA-F5D9535B0CD2}" type="presOf" srcId="{C5BF991D-98A5-7E46-B917-717C8C4E9B04}" destId="{04C64280-1A7E-1F42-A37A-7CDC9292C407}" srcOrd="0" destOrd="0" presId="urn:microsoft.com/office/officeart/2005/8/layout/hProcess4"/>
    <dgm:cxn modelId="{4C113498-1953-6546-82EF-11991E6290DB}" type="presOf" srcId="{3DD7796F-7D71-9C44-A44F-8F1F394C8EFF}" destId="{A169C049-FE7E-3942-967F-CDC855EEFEE0}" srcOrd="0" destOrd="0" presId="urn:microsoft.com/office/officeart/2005/8/layout/hProcess4"/>
    <dgm:cxn modelId="{9DFCD39A-B868-D746-821C-F1A70ED14183}" srcId="{3082E3C7-0D44-0942-AFEE-2EF736BA0569}" destId="{BE959FCD-82F7-C543-A1DC-3BC91FF66FAF}" srcOrd="0" destOrd="0" parTransId="{69BED321-1195-594B-8EF1-67C496BB1831}" sibTransId="{C9783013-9BF0-2842-8E27-90B05DFB6FE6}"/>
    <dgm:cxn modelId="{9DA5099B-9F80-A244-9294-9969B7C1C219}" type="presOf" srcId="{CA574FAB-48F2-B341-BE33-5F65C5125DA3}" destId="{A3066C11-9101-FE43-B0DA-85437FD55EA8}" srcOrd="0" destOrd="2" presId="urn:microsoft.com/office/officeart/2005/8/layout/hProcess4"/>
    <dgm:cxn modelId="{6870B9A1-A602-4949-8C25-4F7B954123E6}" type="presOf" srcId="{396FC1C0-BEE0-DE4D-A35A-4728D3B0940A}" destId="{288BA545-F4DD-4B41-BD49-79062560A979}" srcOrd="1" destOrd="2" presId="urn:microsoft.com/office/officeart/2005/8/layout/hProcess4"/>
    <dgm:cxn modelId="{3C18F3AD-B5BB-FB4F-B9E4-9CF7E39C38AE}" srcId="{3DD7796F-7D71-9C44-A44F-8F1F394C8EFF}" destId="{538457E3-0222-9140-864D-05DFB9EBA63F}" srcOrd="0" destOrd="0" parTransId="{D082CF78-9046-774F-A570-C578A54EDEBB}" sibTransId="{1B6769C8-139F-D040-9FEF-A9FC6C6A0556}"/>
    <dgm:cxn modelId="{EF3F5EB3-9851-DF4E-8317-21E95B156C20}" type="presOf" srcId="{760222DB-04A1-D04F-9801-5E6B1563DF9B}" destId="{7D54DC49-7009-C74E-9368-2BB32A6C62FD}" srcOrd="0" destOrd="0" presId="urn:microsoft.com/office/officeart/2005/8/layout/hProcess4"/>
    <dgm:cxn modelId="{A1893CBE-EA95-0343-B9D2-A8792D24B915}" type="presOf" srcId="{BE959FCD-82F7-C543-A1DC-3BC91FF66FAF}" destId="{A3066C11-9101-FE43-B0DA-85437FD55EA8}" srcOrd="0" destOrd="1" presId="urn:microsoft.com/office/officeart/2005/8/layout/hProcess4"/>
    <dgm:cxn modelId="{934EE1BE-5768-5942-866D-468A7BDB54EF}" type="presOf" srcId="{538457E3-0222-9140-864D-05DFB9EBA63F}" destId="{288BA545-F4DD-4B41-BD49-79062560A979}" srcOrd="1" destOrd="0" presId="urn:microsoft.com/office/officeart/2005/8/layout/hProcess4"/>
    <dgm:cxn modelId="{D652B4C0-CD16-9941-87E1-A28555300988}" srcId="{58DB9964-0B48-3B4A-942F-27402956EE5C}" destId="{B859715D-C620-0E41-8609-186670C84FB9}" srcOrd="0" destOrd="0" parTransId="{CA7482D6-F732-8C4D-9A97-14DF9BD676E7}" sibTransId="{9BAB5459-9A01-F142-BB6C-3C09E192C9F9}"/>
    <dgm:cxn modelId="{B8BF10C2-5D47-984B-A65C-79F063BC0D48}" srcId="{B859715D-C620-0E41-8609-186670C84FB9}" destId="{4D8F9C45-44EE-0B41-8D5E-45420A697DF1}" srcOrd="1" destOrd="0" parTransId="{03DC513B-B893-DE49-A1A3-E381472D526A}" sibTransId="{B8137C32-DF63-224A-BEE1-08A83B51B5A4}"/>
    <dgm:cxn modelId="{66D6BEC9-B9F9-FB4F-8A81-3CE0024E8907}" type="presOf" srcId="{26E1FBC2-62BD-F047-A5C5-BCCACCB4EC1A}" destId="{D906E58A-612F-7042-A6BF-5B12A7A2A1F6}" srcOrd="0" destOrd="3" presId="urn:microsoft.com/office/officeart/2005/8/layout/hProcess4"/>
    <dgm:cxn modelId="{A4407ECA-F096-B247-8E11-F6C3B0DD6722}" srcId="{3082E3C7-0D44-0942-AFEE-2EF736BA0569}" destId="{CA574FAB-48F2-B341-BE33-5F65C5125DA3}" srcOrd="1" destOrd="0" parTransId="{C4860109-0D69-E546-85AF-2E724C8A0D6A}" sibTransId="{789FBC44-6F85-7642-B845-9D20A7FF95A3}"/>
    <dgm:cxn modelId="{FF22CECD-FE11-5E4E-BE15-3DEE6739D2C2}" srcId="{3DD7796F-7D71-9C44-A44F-8F1F394C8EFF}" destId="{54B5AFB0-40F3-6747-8BFB-85E5EB7806A4}" srcOrd="3" destOrd="0" parTransId="{274AA2D8-5E9A-624E-A434-751CD8F4F903}" sibTransId="{E5A5E2CD-2353-4F46-B736-0D69BEF1C541}"/>
    <dgm:cxn modelId="{7D49F6CD-B5E0-ED49-9F91-5CBF088F17C2}" type="presOf" srcId="{9C5D5B90-D193-ED48-A0F3-7B5DFE1569FB}" destId="{56A8DE1E-E6E3-1349-AFE9-755DE9428A59}" srcOrd="1" destOrd="3" presId="urn:microsoft.com/office/officeart/2005/8/layout/hProcess4"/>
    <dgm:cxn modelId="{EB61B4D1-2331-6943-9D7E-65CA7907DCF4}" type="presOf" srcId="{B4BA8185-2B5F-5A46-B78E-91A6829F6130}" destId="{288BA545-F4DD-4B41-BD49-79062560A979}" srcOrd="1" destOrd="1" presId="urn:microsoft.com/office/officeart/2005/8/layout/hProcess4"/>
    <dgm:cxn modelId="{1CA2BAD3-120F-3049-9F37-069597350C90}" type="presOf" srcId="{9BAB5459-9A01-F142-BB6C-3C09E192C9F9}" destId="{880C172D-97BE-E246-A738-E438A9B4D491}" srcOrd="0" destOrd="0" presId="urn:microsoft.com/office/officeart/2005/8/layout/hProcess4"/>
    <dgm:cxn modelId="{FD86F3D4-897B-114B-B888-460D85F3164C}" type="presOf" srcId="{B4093826-8E36-9345-B03A-94D46D1C6266}" destId="{919F0F47-E490-004A-80D8-6AA8D1D351BC}" srcOrd="1" destOrd="2" presId="urn:microsoft.com/office/officeart/2005/8/layout/hProcess4"/>
    <dgm:cxn modelId="{3E0D19D5-6551-9247-8D30-70A4422404FA}" srcId="{B859715D-C620-0E41-8609-186670C84FB9}" destId="{36E41627-E6CF-A748-B8FD-F03DFC478037}" srcOrd="0" destOrd="0" parTransId="{D7C68DC9-AFFE-874A-8D30-2C794F0C0726}" sibTransId="{3B03C976-85CD-ED4C-9614-8218A104AC5E}"/>
    <dgm:cxn modelId="{BD3475D7-EB7F-0242-BF1F-671B952328C5}" type="presOf" srcId="{AC5AB328-1CC5-FC48-88A1-689F37E3537A}" destId="{919F0F47-E490-004A-80D8-6AA8D1D351BC}" srcOrd="1" destOrd="1" presId="urn:microsoft.com/office/officeart/2005/8/layout/hProcess4"/>
    <dgm:cxn modelId="{41AD8EDC-8F9F-B44F-A172-70A128980B64}" type="presOf" srcId="{36E41627-E6CF-A748-B8FD-F03DFC478037}" destId="{8D1A0D31-F01A-AB48-9A00-06C18B2F4F9B}" srcOrd="0" destOrd="0" presId="urn:microsoft.com/office/officeart/2005/8/layout/hProcess4"/>
    <dgm:cxn modelId="{65B678EF-6C0F-B742-81B3-349BA9E35C9B}" type="presOf" srcId="{430EA543-6A08-B54D-8A85-7F8BEF674473}" destId="{0ED88D02-A52D-5648-ADC0-0CC8A9C5E759}" srcOrd="0" destOrd="0" presId="urn:microsoft.com/office/officeart/2005/8/layout/hProcess4"/>
    <dgm:cxn modelId="{747EC3EF-CAB4-A94F-85B1-7EB512506F5A}" type="presOf" srcId="{4D8F9C45-44EE-0B41-8D5E-45420A697DF1}" destId="{2CEEAD3F-8ACD-2B4E-9263-0C81C6620A78}" srcOrd="1" destOrd="1" presId="urn:microsoft.com/office/officeart/2005/8/layout/hProcess4"/>
    <dgm:cxn modelId="{5744DFF1-B5CF-8E40-9843-22CAA6EB5E06}" srcId="{3DD7796F-7D71-9C44-A44F-8F1F394C8EFF}" destId="{B4BA8185-2B5F-5A46-B78E-91A6829F6130}" srcOrd="1" destOrd="0" parTransId="{C1A7DBC1-89CB-5540-8A78-DB1A53C77875}" sibTransId="{22ED38EA-11E7-5841-BBFF-36D32FA864C7}"/>
    <dgm:cxn modelId="{3BF19BF3-F1EC-1E40-A557-EDD6A41DD0D1}" srcId="{E89F3D64-D0A7-FB4A-A6AC-7528A67C772A}" destId="{26E1FBC2-62BD-F047-A5C5-BCCACCB4EC1A}" srcOrd="3" destOrd="0" parTransId="{E7E2E537-0991-C24F-83EE-E30682FCE7BE}" sibTransId="{4D9C5769-A1F5-4E4F-A283-1F28F4D96B3D}"/>
    <dgm:cxn modelId="{CB831CF6-20DE-CF4E-B0D3-6C16F8EEA184}" srcId="{58DB9964-0B48-3B4A-942F-27402956EE5C}" destId="{E89F3D64-D0A7-FB4A-A6AC-7528A67C772A}" srcOrd="3" destOrd="0" parTransId="{6CBE6C30-13E6-6D4B-8549-E54C3B95BEB6}" sibTransId="{281CAA27-7317-4348-9116-3B6F2EBEA97F}"/>
    <dgm:cxn modelId="{51A7CA1A-7086-CD40-B32B-F85B7165A861}" type="presParOf" srcId="{4EFC290F-83FD-724B-AEB5-9C3C2F762AB6}" destId="{E02F8C99-D215-DB4A-B885-212A45D71718}" srcOrd="0" destOrd="0" presId="urn:microsoft.com/office/officeart/2005/8/layout/hProcess4"/>
    <dgm:cxn modelId="{A7F428BD-4DB7-F649-9060-4AA730126060}" type="presParOf" srcId="{4EFC290F-83FD-724B-AEB5-9C3C2F762AB6}" destId="{A73E5FBB-0C99-B64D-B216-08AB53711C46}" srcOrd="1" destOrd="0" presId="urn:microsoft.com/office/officeart/2005/8/layout/hProcess4"/>
    <dgm:cxn modelId="{8FE64F77-0FBC-0D40-B7C9-F31FD4733E99}" type="presParOf" srcId="{4EFC290F-83FD-724B-AEB5-9C3C2F762AB6}" destId="{DBB7C15A-B647-FC45-8A6C-44FDA3CBA139}" srcOrd="2" destOrd="0" presId="urn:microsoft.com/office/officeart/2005/8/layout/hProcess4"/>
    <dgm:cxn modelId="{8BFAEC4E-6B46-F443-86D3-80456A7213F8}" type="presParOf" srcId="{DBB7C15A-B647-FC45-8A6C-44FDA3CBA139}" destId="{0093299A-4854-E948-B74A-9172F810F179}" srcOrd="0" destOrd="0" presId="urn:microsoft.com/office/officeart/2005/8/layout/hProcess4"/>
    <dgm:cxn modelId="{E67091F0-8EE8-B44E-8A17-BDD79CC101B3}" type="presParOf" srcId="{0093299A-4854-E948-B74A-9172F810F179}" destId="{0661CDF2-F5D0-B549-8D69-AEEA3041884B}" srcOrd="0" destOrd="0" presId="urn:microsoft.com/office/officeart/2005/8/layout/hProcess4"/>
    <dgm:cxn modelId="{F3D1D11D-0E37-DD42-9D8B-8688447AD51D}" type="presParOf" srcId="{0093299A-4854-E948-B74A-9172F810F179}" destId="{8D1A0D31-F01A-AB48-9A00-06C18B2F4F9B}" srcOrd="1" destOrd="0" presId="urn:microsoft.com/office/officeart/2005/8/layout/hProcess4"/>
    <dgm:cxn modelId="{6608DB7D-8A57-924A-8220-FD1D9BB2CA5F}" type="presParOf" srcId="{0093299A-4854-E948-B74A-9172F810F179}" destId="{2CEEAD3F-8ACD-2B4E-9263-0C81C6620A78}" srcOrd="2" destOrd="0" presId="urn:microsoft.com/office/officeart/2005/8/layout/hProcess4"/>
    <dgm:cxn modelId="{0A26A81E-F107-7A46-8A15-52C134AF0D41}" type="presParOf" srcId="{0093299A-4854-E948-B74A-9172F810F179}" destId="{4E1FB01F-1DAC-7C4B-9511-56EB1A597EE8}" srcOrd="3" destOrd="0" presId="urn:microsoft.com/office/officeart/2005/8/layout/hProcess4"/>
    <dgm:cxn modelId="{7BABBD73-5DBE-8C4E-A051-8155E3E5661E}" type="presParOf" srcId="{0093299A-4854-E948-B74A-9172F810F179}" destId="{665DCE99-C64B-E642-B5AC-A792D4926059}" srcOrd="4" destOrd="0" presId="urn:microsoft.com/office/officeart/2005/8/layout/hProcess4"/>
    <dgm:cxn modelId="{62216936-0132-BC45-A300-F6A0E669C4AC}" type="presParOf" srcId="{DBB7C15A-B647-FC45-8A6C-44FDA3CBA139}" destId="{880C172D-97BE-E246-A738-E438A9B4D491}" srcOrd="1" destOrd="0" presId="urn:microsoft.com/office/officeart/2005/8/layout/hProcess4"/>
    <dgm:cxn modelId="{CC724F16-B8C2-0142-8C21-AA60D8E2D221}" type="presParOf" srcId="{DBB7C15A-B647-FC45-8A6C-44FDA3CBA139}" destId="{5F5EF1A2-0772-1D4D-AAF7-728A3F618040}" srcOrd="2" destOrd="0" presId="urn:microsoft.com/office/officeart/2005/8/layout/hProcess4"/>
    <dgm:cxn modelId="{BD6121E4-9F70-0C42-8186-CC3D317D0680}" type="presParOf" srcId="{5F5EF1A2-0772-1D4D-AAF7-728A3F618040}" destId="{2D24DE87-BB86-6E4F-BA0E-CFDEBA9564B5}" srcOrd="0" destOrd="0" presId="urn:microsoft.com/office/officeart/2005/8/layout/hProcess4"/>
    <dgm:cxn modelId="{D0A83ED3-FE21-2944-807B-7B0333737BE2}" type="presParOf" srcId="{5F5EF1A2-0772-1D4D-AAF7-728A3F618040}" destId="{B9091DFB-EDDC-BF46-8D52-7C72F61A4924}" srcOrd="1" destOrd="0" presId="urn:microsoft.com/office/officeart/2005/8/layout/hProcess4"/>
    <dgm:cxn modelId="{C923E59B-C5AD-FF45-9396-21654B2E8717}" type="presParOf" srcId="{5F5EF1A2-0772-1D4D-AAF7-728A3F618040}" destId="{288BA545-F4DD-4B41-BD49-79062560A979}" srcOrd="2" destOrd="0" presId="urn:microsoft.com/office/officeart/2005/8/layout/hProcess4"/>
    <dgm:cxn modelId="{32058473-FBED-634F-8259-A4FCC543B17D}" type="presParOf" srcId="{5F5EF1A2-0772-1D4D-AAF7-728A3F618040}" destId="{A169C049-FE7E-3942-967F-CDC855EEFEE0}" srcOrd="3" destOrd="0" presId="urn:microsoft.com/office/officeart/2005/8/layout/hProcess4"/>
    <dgm:cxn modelId="{DBB85537-7CEC-E646-BA0F-7EF0F1574AAB}" type="presParOf" srcId="{5F5EF1A2-0772-1D4D-AAF7-728A3F618040}" destId="{61B07FF6-D693-334B-828B-1800DB93A60D}" srcOrd="4" destOrd="0" presId="urn:microsoft.com/office/officeart/2005/8/layout/hProcess4"/>
    <dgm:cxn modelId="{89AB4044-178C-864F-B256-9D366145C69C}" type="presParOf" srcId="{DBB7C15A-B647-FC45-8A6C-44FDA3CBA139}" destId="{0ED88D02-A52D-5648-ADC0-0CC8A9C5E759}" srcOrd="3" destOrd="0" presId="urn:microsoft.com/office/officeart/2005/8/layout/hProcess4"/>
    <dgm:cxn modelId="{D55E75A7-184E-7D48-A261-BD0FBBA21443}" type="presParOf" srcId="{DBB7C15A-B647-FC45-8A6C-44FDA3CBA139}" destId="{97DBE8C5-3015-1049-93D3-FDBE1D82C73C}" srcOrd="4" destOrd="0" presId="urn:microsoft.com/office/officeart/2005/8/layout/hProcess4"/>
    <dgm:cxn modelId="{DD3C1E5F-19E9-1F4F-B252-C5F06FB50C1A}" type="presParOf" srcId="{97DBE8C5-3015-1049-93D3-FDBE1D82C73C}" destId="{CACA3202-ECBF-544C-9627-86BC08BF9688}" srcOrd="0" destOrd="0" presId="urn:microsoft.com/office/officeart/2005/8/layout/hProcess4"/>
    <dgm:cxn modelId="{F4629E3F-E317-A643-B9EB-05C725EA491F}" type="presParOf" srcId="{97DBE8C5-3015-1049-93D3-FDBE1D82C73C}" destId="{A3066C11-9101-FE43-B0DA-85437FD55EA8}" srcOrd="1" destOrd="0" presId="urn:microsoft.com/office/officeart/2005/8/layout/hProcess4"/>
    <dgm:cxn modelId="{7008B8BB-20DC-CC48-BE79-75BB0B27A3E2}" type="presParOf" srcId="{97DBE8C5-3015-1049-93D3-FDBE1D82C73C}" destId="{56A8DE1E-E6E3-1349-AFE9-755DE9428A59}" srcOrd="2" destOrd="0" presId="urn:microsoft.com/office/officeart/2005/8/layout/hProcess4"/>
    <dgm:cxn modelId="{25A7A5D2-F835-4445-BC06-8C325EF5B5B0}" type="presParOf" srcId="{97DBE8C5-3015-1049-93D3-FDBE1D82C73C}" destId="{7D54DC49-7009-C74E-9368-2BB32A6C62FD}" srcOrd="3" destOrd="0" presId="urn:microsoft.com/office/officeart/2005/8/layout/hProcess4"/>
    <dgm:cxn modelId="{0F00A4B0-484F-0B4B-B945-86EB2ECC7C84}" type="presParOf" srcId="{97DBE8C5-3015-1049-93D3-FDBE1D82C73C}" destId="{651C4715-D0F9-5D4B-BCC1-F6C3033FC2A8}" srcOrd="4" destOrd="0" presId="urn:microsoft.com/office/officeart/2005/8/layout/hProcess4"/>
    <dgm:cxn modelId="{FF62217A-5644-A14D-9A80-C8BD9F8FB899}" type="presParOf" srcId="{DBB7C15A-B647-FC45-8A6C-44FDA3CBA139}" destId="{04C64280-1A7E-1F42-A37A-7CDC9292C407}" srcOrd="5" destOrd="0" presId="urn:microsoft.com/office/officeart/2005/8/layout/hProcess4"/>
    <dgm:cxn modelId="{B652088E-4A50-9845-AD98-3F5C2FE3D093}" type="presParOf" srcId="{DBB7C15A-B647-FC45-8A6C-44FDA3CBA139}" destId="{F8A5EA9C-1713-FB41-80AB-4DAC4580AA15}" srcOrd="6" destOrd="0" presId="urn:microsoft.com/office/officeart/2005/8/layout/hProcess4"/>
    <dgm:cxn modelId="{D67BFAA9-76CB-654F-8C75-5580C134E9B0}" type="presParOf" srcId="{F8A5EA9C-1713-FB41-80AB-4DAC4580AA15}" destId="{39DE3125-C50D-1F48-B69C-64C13E97C79A}" srcOrd="0" destOrd="0" presId="urn:microsoft.com/office/officeart/2005/8/layout/hProcess4"/>
    <dgm:cxn modelId="{E631F6FD-D936-5848-A54A-7F6259773D67}" type="presParOf" srcId="{F8A5EA9C-1713-FB41-80AB-4DAC4580AA15}" destId="{D906E58A-612F-7042-A6BF-5B12A7A2A1F6}" srcOrd="1" destOrd="0" presId="urn:microsoft.com/office/officeart/2005/8/layout/hProcess4"/>
    <dgm:cxn modelId="{A1606F74-D3C4-3E4E-B8CF-88547ACE61FC}" type="presParOf" srcId="{F8A5EA9C-1713-FB41-80AB-4DAC4580AA15}" destId="{919F0F47-E490-004A-80D8-6AA8D1D351BC}" srcOrd="2" destOrd="0" presId="urn:microsoft.com/office/officeart/2005/8/layout/hProcess4"/>
    <dgm:cxn modelId="{85F6113F-EC96-994B-A546-5D2E2417983D}" type="presParOf" srcId="{F8A5EA9C-1713-FB41-80AB-4DAC4580AA15}" destId="{2FBEB27C-49D0-5845-A186-2AC8DF409B11}" srcOrd="3" destOrd="0" presId="urn:microsoft.com/office/officeart/2005/8/layout/hProcess4"/>
    <dgm:cxn modelId="{F4CC09F2-1AEA-C848-A5CD-6634F6EB52E2}" type="presParOf" srcId="{F8A5EA9C-1713-FB41-80AB-4DAC4580AA15}" destId="{A2A2B20C-D9CD-CF42-B87B-AD3DF3EE067C}"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CDBA8D-F9B4-F94C-A20D-30A7ABE83A15}" type="doc">
      <dgm:prSet loTypeId="urn:microsoft.com/office/officeart/2009/3/layout/DescendingProcess" loCatId="" qsTypeId="urn:microsoft.com/office/officeart/2005/8/quickstyle/3d1" qsCatId="3D" csTypeId="urn:microsoft.com/office/officeart/2005/8/colors/accent0_3" csCatId="mainScheme" phldr="1"/>
      <dgm:spPr/>
      <dgm:t>
        <a:bodyPr/>
        <a:lstStyle/>
        <a:p>
          <a:endParaRPr lang="en-GB"/>
        </a:p>
      </dgm:t>
    </dgm:pt>
    <dgm:pt modelId="{F9B678C8-30B6-D745-9658-8A15C7A3965C}">
      <dgm:prSet phldrT="[Text]" custT="1"/>
      <dgm:spPr/>
      <dgm:t>
        <a:bodyPr/>
        <a:lstStyle/>
        <a:p>
          <a:r>
            <a:rPr lang="en-GB" sz="1600" dirty="0">
              <a:solidFill>
                <a:schemeClr val="bg1"/>
              </a:solidFill>
            </a:rPr>
            <a:t>Familiarisation with the data (via transcription and re-reading)</a:t>
          </a:r>
        </a:p>
      </dgm:t>
    </dgm:pt>
    <dgm:pt modelId="{36CE092C-BE25-E248-B030-02A757BCC160}" type="parTrans" cxnId="{60922CEE-090D-B840-9BE9-CC1665583C61}">
      <dgm:prSet/>
      <dgm:spPr/>
      <dgm:t>
        <a:bodyPr/>
        <a:lstStyle/>
        <a:p>
          <a:endParaRPr lang="en-GB"/>
        </a:p>
      </dgm:t>
    </dgm:pt>
    <dgm:pt modelId="{EB63596A-F77C-634E-8EAC-56F2C4A65715}" type="sibTrans" cxnId="{60922CEE-090D-B840-9BE9-CC1665583C61}">
      <dgm:prSet/>
      <dgm:spPr/>
      <dgm:t>
        <a:bodyPr/>
        <a:lstStyle/>
        <a:p>
          <a:endParaRPr lang="en-GB"/>
        </a:p>
      </dgm:t>
    </dgm:pt>
    <dgm:pt modelId="{FBC601B5-AA6A-134F-B6C0-0D5203EFE664}">
      <dgm:prSet phldrT="[Text]" custT="1"/>
      <dgm:spPr/>
      <dgm:t>
        <a:bodyPr/>
        <a:lstStyle/>
        <a:p>
          <a:r>
            <a:rPr lang="en-GB" sz="1600" dirty="0">
              <a:solidFill>
                <a:schemeClr val="bg1"/>
              </a:solidFill>
            </a:rPr>
            <a:t>Initial coding </a:t>
          </a:r>
        </a:p>
      </dgm:t>
    </dgm:pt>
    <dgm:pt modelId="{A01018CF-08CF-104D-824B-D16C7B929FB6}" type="parTrans" cxnId="{E0DC7BE2-5BAA-3040-939B-63C08CC1AE42}">
      <dgm:prSet/>
      <dgm:spPr/>
      <dgm:t>
        <a:bodyPr/>
        <a:lstStyle/>
        <a:p>
          <a:endParaRPr lang="en-GB"/>
        </a:p>
      </dgm:t>
    </dgm:pt>
    <dgm:pt modelId="{BA2064F0-F1F9-0345-AA4B-7AEDD92FC8F3}" type="sibTrans" cxnId="{E0DC7BE2-5BAA-3040-939B-63C08CC1AE42}">
      <dgm:prSet/>
      <dgm:spPr/>
      <dgm:t>
        <a:bodyPr/>
        <a:lstStyle/>
        <a:p>
          <a:endParaRPr lang="en-GB"/>
        </a:p>
      </dgm:t>
    </dgm:pt>
    <dgm:pt modelId="{DD2ECEDD-CE0D-C54E-BB00-CA95CC6D1594}">
      <dgm:prSet phldrT="[Text]" custT="1"/>
      <dgm:spPr/>
      <dgm:t>
        <a:bodyPr/>
        <a:lstStyle/>
        <a:p>
          <a:r>
            <a:rPr lang="en-GB" sz="1600" dirty="0">
              <a:solidFill>
                <a:schemeClr val="bg1"/>
              </a:solidFill>
            </a:rPr>
            <a:t>Review of coding </a:t>
          </a:r>
        </a:p>
      </dgm:t>
    </dgm:pt>
    <dgm:pt modelId="{BFC8CEF0-AC6A-3940-826D-C4E6CC34A483}" type="parTrans" cxnId="{D8048018-0F82-F141-906B-DAA2FE50DE50}">
      <dgm:prSet/>
      <dgm:spPr/>
      <dgm:t>
        <a:bodyPr/>
        <a:lstStyle/>
        <a:p>
          <a:endParaRPr lang="en-GB"/>
        </a:p>
      </dgm:t>
    </dgm:pt>
    <dgm:pt modelId="{67F90769-BCF0-FE42-9B41-8969D8DF2BF0}" type="sibTrans" cxnId="{D8048018-0F82-F141-906B-DAA2FE50DE50}">
      <dgm:prSet/>
      <dgm:spPr/>
      <dgm:t>
        <a:bodyPr/>
        <a:lstStyle/>
        <a:p>
          <a:endParaRPr lang="en-GB"/>
        </a:p>
      </dgm:t>
    </dgm:pt>
    <dgm:pt modelId="{89B04DFD-CE0A-C64E-A499-45C2997505A9}">
      <dgm:prSet phldrT="[Text]" custT="1"/>
      <dgm:spPr/>
      <dgm:t>
        <a:bodyPr/>
        <a:lstStyle/>
        <a:p>
          <a:r>
            <a:rPr lang="en-GB" sz="1600" dirty="0">
              <a:solidFill>
                <a:schemeClr val="bg1"/>
              </a:solidFill>
            </a:rPr>
            <a:t>Identification of themes</a:t>
          </a:r>
        </a:p>
      </dgm:t>
    </dgm:pt>
    <dgm:pt modelId="{71A06E6A-AA6A-4741-9501-FC54DC0D60CF}" type="parTrans" cxnId="{60318E5A-D69E-1541-AEB8-996D69FAC2A7}">
      <dgm:prSet/>
      <dgm:spPr/>
      <dgm:t>
        <a:bodyPr/>
        <a:lstStyle/>
        <a:p>
          <a:endParaRPr lang="en-GB"/>
        </a:p>
      </dgm:t>
    </dgm:pt>
    <dgm:pt modelId="{902F0E37-2676-BF47-A58F-9798EC17765E}" type="sibTrans" cxnId="{60318E5A-D69E-1541-AEB8-996D69FAC2A7}">
      <dgm:prSet/>
      <dgm:spPr/>
      <dgm:t>
        <a:bodyPr/>
        <a:lstStyle/>
        <a:p>
          <a:endParaRPr lang="en-GB"/>
        </a:p>
      </dgm:t>
    </dgm:pt>
    <dgm:pt modelId="{EEF6D8DC-35C4-1E46-8064-3715786CECF3}">
      <dgm:prSet phldrT="[Text]" custT="1"/>
      <dgm:spPr/>
      <dgm:t>
        <a:bodyPr/>
        <a:lstStyle/>
        <a:p>
          <a:r>
            <a:rPr lang="en-GB" sz="1600" dirty="0">
              <a:solidFill>
                <a:schemeClr val="bg1"/>
              </a:solidFill>
            </a:rPr>
            <a:t>Integration of data into categories</a:t>
          </a:r>
        </a:p>
      </dgm:t>
    </dgm:pt>
    <dgm:pt modelId="{ACE6C6AE-7FCB-624D-95D9-3D4BB984DED8}" type="parTrans" cxnId="{0D472F5B-38CD-A44E-B3C4-29FF09127470}">
      <dgm:prSet/>
      <dgm:spPr/>
      <dgm:t>
        <a:bodyPr/>
        <a:lstStyle/>
        <a:p>
          <a:endParaRPr lang="en-GB"/>
        </a:p>
      </dgm:t>
    </dgm:pt>
    <dgm:pt modelId="{3AB689BA-BB38-8C4F-8D8F-515DF995F896}" type="sibTrans" cxnId="{0D472F5B-38CD-A44E-B3C4-29FF09127470}">
      <dgm:prSet/>
      <dgm:spPr/>
      <dgm:t>
        <a:bodyPr/>
        <a:lstStyle/>
        <a:p>
          <a:endParaRPr lang="en-GB"/>
        </a:p>
      </dgm:t>
    </dgm:pt>
    <dgm:pt modelId="{70AF769B-16D7-1E45-9979-56C61DC86779}">
      <dgm:prSet phldrT="[Text]" custT="1"/>
      <dgm:spPr/>
      <dgm:t>
        <a:bodyPr/>
        <a:lstStyle/>
        <a:p>
          <a:r>
            <a:rPr lang="en-GB" sz="1600" dirty="0">
              <a:solidFill>
                <a:schemeClr val="bg1"/>
              </a:solidFill>
            </a:rPr>
            <a:t>Review of themes</a:t>
          </a:r>
        </a:p>
      </dgm:t>
    </dgm:pt>
    <dgm:pt modelId="{1E76369D-0D39-D74F-A6A1-43BE1E68E8EA}" type="parTrans" cxnId="{0F3D16CE-531B-AE4F-BAFD-0775EE109E8B}">
      <dgm:prSet/>
      <dgm:spPr/>
      <dgm:t>
        <a:bodyPr/>
        <a:lstStyle/>
        <a:p>
          <a:endParaRPr lang="en-GB"/>
        </a:p>
      </dgm:t>
    </dgm:pt>
    <dgm:pt modelId="{C89285D9-5B2D-C44E-B40B-5D472490CB3E}" type="sibTrans" cxnId="{0F3D16CE-531B-AE4F-BAFD-0775EE109E8B}">
      <dgm:prSet/>
      <dgm:spPr/>
      <dgm:t>
        <a:bodyPr/>
        <a:lstStyle/>
        <a:p>
          <a:endParaRPr lang="en-GB"/>
        </a:p>
      </dgm:t>
    </dgm:pt>
    <dgm:pt modelId="{D08BDE1B-E860-3544-86C7-6EF64A1C8726}">
      <dgm:prSet phldrT="[Text]" custT="1"/>
      <dgm:spPr/>
      <dgm:t>
        <a:bodyPr/>
        <a:lstStyle/>
        <a:p>
          <a:r>
            <a:rPr lang="en-GB" sz="1600" dirty="0">
              <a:solidFill>
                <a:schemeClr val="bg1"/>
              </a:solidFill>
            </a:rPr>
            <a:t>Reporting </a:t>
          </a:r>
        </a:p>
      </dgm:t>
    </dgm:pt>
    <dgm:pt modelId="{32921C54-21DA-1145-AD61-005F9561E79A}" type="parTrans" cxnId="{55EB22B7-BB14-0543-BE06-5F91C38549D2}">
      <dgm:prSet/>
      <dgm:spPr/>
      <dgm:t>
        <a:bodyPr/>
        <a:lstStyle/>
        <a:p>
          <a:endParaRPr lang="en-GB"/>
        </a:p>
      </dgm:t>
    </dgm:pt>
    <dgm:pt modelId="{EE21762E-0FA3-B940-9D2C-C9829EC50C7B}" type="sibTrans" cxnId="{55EB22B7-BB14-0543-BE06-5F91C38549D2}">
      <dgm:prSet/>
      <dgm:spPr/>
      <dgm:t>
        <a:bodyPr/>
        <a:lstStyle/>
        <a:p>
          <a:endParaRPr lang="en-GB"/>
        </a:p>
      </dgm:t>
    </dgm:pt>
    <dgm:pt modelId="{37C731FE-155D-6041-B9ED-DCC76EF83AC3}" type="pres">
      <dgm:prSet presAssocID="{44CDBA8D-F9B4-F94C-A20D-30A7ABE83A15}" presName="Name0" presStyleCnt="0">
        <dgm:presLayoutVars>
          <dgm:chMax val="7"/>
          <dgm:chPref val="5"/>
        </dgm:presLayoutVars>
      </dgm:prSet>
      <dgm:spPr/>
    </dgm:pt>
    <dgm:pt modelId="{64E9895C-F0CB-C249-8CD2-6CF37ACE7840}" type="pres">
      <dgm:prSet presAssocID="{44CDBA8D-F9B4-F94C-A20D-30A7ABE83A15}" presName="arrowNode" presStyleLbl="node1" presStyleIdx="0" presStyleCnt="1"/>
      <dgm:spPr/>
    </dgm:pt>
    <dgm:pt modelId="{9D642839-C901-0F4F-AC38-D3F0E8133B80}" type="pres">
      <dgm:prSet presAssocID="{F9B678C8-30B6-D745-9658-8A15C7A3965C}" presName="txNode1" presStyleLbl="revTx" presStyleIdx="0" presStyleCnt="7">
        <dgm:presLayoutVars>
          <dgm:bulletEnabled val="1"/>
        </dgm:presLayoutVars>
      </dgm:prSet>
      <dgm:spPr/>
    </dgm:pt>
    <dgm:pt modelId="{BDE99753-60F7-CB46-990F-26EB71CE1E85}" type="pres">
      <dgm:prSet presAssocID="{FBC601B5-AA6A-134F-B6C0-0D5203EFE664}" presName="txNode2" presStyleLbl="revTx" presStyleIdx="1" presStyleCnt="7">
        <dgm:presLayoutVars>
          <dgm:bulletEnabled val="1"/>
        </dgm:presLayoutVars>
      </dgm:prSet>
      <dgm:spPr/>
    </dgm:pt>
    <dgm:pt modelId="{3D61C8F3-996D-494B-A3D6-4E0094E9F3AF}" type="pres">
      <dgm:prSet presAssocID="{BA2064F0-F1F9-0345-AA4B-7AEDD92FC8F3}" presName="dotNode2" presStyleCnt="0"/>
      <dgm:spPr/>
    </dgm:pt>
    <dgm:pt modelId="{217FACA1-63D8-A542-B847-7257CDE22CAC}" type="pres">
      <dgm:prSet presAssocID="{BA2064F0-F1F9-0345-AA4B-7AEDD92FC8F3}" presName="dotRepeatNode" presStyleLbl="fgShp" presStyleIdx="0" presStyleCnt="5"/>
      <dgm:spPr/>
    </dgm:pt>
    <dgm:pt modelId="{C880E0B4-59C1-2248-A3DA-FFBDA1391E52}" type="pres">
      <dgm:prSet presAssocID="{DD2ECEDD-CE0D-C54E-BB00-CA95CC6D1594}" presName="txNode3" presStyleLbl="revTx" presStyleIdx="2" presStyleCnt="7">
        <dgm:presLayoutVars>
          <dgm:bulletEnabled val="1"/>
        </dgm:presLayoutVars>
      </dgm:prSet>
      <dgm:spPr/>
    </dgm:pt>
    <dgm:pt modelId="{8D6ECAE6-11C3-FB4A-BA5D-5A731234695D}" type="pres">
      <dgm:prSet presAssocID="{67F90769-BCF0-FE42-9B41-8969D8DF2BF0}" presName="dotNode3" presStyleCnt="0"/>
      <dgm:spPr/>
    </dgm:pt>
    <dgm:pt modelId="{CD181B14-8584-2B4A-99D9-2E77812F94F9}" type="pres">
      <dgm:prSet presAssocID="{67F90769-BCF0-FE42-9B41-8969D8DF2BF0}" presName="dotRepeatNode" presStyleLbl="fgShp" presStyleIdx="1" presStyleCnt="5"/>
      <dgm:spPr/>
    </dgm:pt>
    <dgm:pt modelId="{E531773A-3655-6C4E-A4D5-385E03019B7C}" type="pres">
      <dgm:prSet presAssocID="{89B04DFD-CE0A-C64E-A499-45C2997505A9}" presName="txNode4" presStyleLbl="revTx" presStyleIdx="3" presStyleCnt="7">
        <dgm:presLayoutVars>
          <dgm:bulletEnabled val="1"/>
        </dgm:presLayoutVars>
      </dgm:prSet>
      <dgm:spPr/>
    </dgm:pt>
    <dgm:pt modelId="{9C7DFAD3-83DF-4E4B-B033-ED6E9FF5EB34}" type="pres">
      <dgm:prSet presAssocID="{902F0E37-2676-BF47-A58F-9798EC17765E}" presName="dotNode4" presStyleCnt="0"/>
      <dgm:spPr/>
    </dgm:pt>
    <dgm:pt modelId="{12D3E789-7010-D74B-BB7D-3C9DBA2F0BE4}" type="pres">
      <dgm:prSet presAssocID="{902F0E37-2676-BF47-A58F-9798EC17765E}" presName="dotRepeatNode" presStyleLbl="fgShp" presStyleIdx="2" presStyleCnt="5"/>
      <dgm:spPr/>
    </dgm:pt>
    <dgm:pt modelId="{59FACA18-2408-ED48-BB38-31AEFA71A2CA}" type="pres">
      <dgm:prSet presAssocID="{70AF769B-16D7-1E45-9979-56C61DC86779}" presName="txNode5" presStyleLbl="revTx" presStyleIdx="4" presStyleCnt="7">
        <dgm:presLayoutVars>
          <dgm:bulletEnabled val="1"/>
        </dgm:presLayoutVars>
      </dgm:prSet>
      <dgm:spPr/>
    </dgm:pt>
    <dgm:pt modelId="{1E6AE280-890B-C042-BA14-6342DC31BD66}" type="pres">
      <dgm:prSet presAssocID="{C89285D9-5B2D-C44E-B40B-5D472490CB3E}" presName="dotNode5" presStyleCnt="0"/>
      <dgm:spPr/>
    </dgm:pt>
    <dgm:pt modelId="{1A3DE65D-ED6C-294A-8F8D-0DB04886C922}" type="pres">
      <dgm:prSet presAssocID="{C89285D9-5B2D-C44E-B40B-5D472490CB3E}" presName="dotRepeatNode" presStyleLbl="fgShp" presStyleIdx="3" presStyleCnt="5"/>
      <dgm:spPr/>
    </dgm:pt>
    <dgm:pt modelId="{64A45A10-2553-4240-8B6C-A09A18B1B379}" type="pres">
      <dgm:prSet presAssocID="{EEF6D8DC-35C4-1E46-8064-3715786CECF3}" presName="txNode6" presStyleLbl="revTx" presStyleIdx="5" presStyleCnt="7" custLinFactNeighborY="1367">
        <dgm:presLayoutVars>
          <dgm:bulletEnabled val="1"/>
        </dgm:presLayoutVars>
      </dgm:prSet>
      <dgm:spPr/>
    </dgm:pt>
    <dgm:pt modelId="{E158B700-B605-0E40-A4CC-0F6CC39EFA06}" type="pres">
      <dgm:prSet presAssocID="{3AB689BA-BB38-8C4F-8D8F-515DF995F896}" presName="dotNode6" presStyleCnt="0"/>
      <dgm:spPr/>
    </dgm:pt>
    <dgm:pt modelId="{3C3BCAE0-B0AA-F848-A11F-21718EA32B6E}" type="pres">
      <dgm:prSet presAssocID="{3AB689BA-BB38-8C4F-8D8F-515DF995F896}" presName="dotRepeatNode" presStyleLbl="fgShp" presStyleIdx="4" presStyleCnt="5"/>
      <dgm:spPr/>
    </dgm:pt>
    <dgm:pt modelId="{CA6D61CC-59A3-6444-BF80-408BCD184673}" type="pres">
      <dgm:prSet presAssocID="{D08BDE1B-E860-3544-86C7-6EF64A1C8726}" presName="txNode7" presStyleLbl="revTx" presStyleIdx="6" presStyleCnt="7">
        <dgm:presLayoutVars>
          <dgm:bulletEnabled val="1"/>
        </dgm:presLayoutVars>
      </dgm:prSet>
      <dgm:spPr/>
    </dgm:pt>
  </dgm:ptLst>
  <dgm:cxnLst>
    <dgm:cxn modelId="{7D3BB205-126E-984F-940A-0EB01F36EA27}" type="presOf" srcId="{44CDBA8D-F9B4-F94C-A20D-30A7ABE83A15}" destId="{37C731FE-155D-6041-B9ED-DCC76EF83AC3}" srcOrd="0" destOrd="0" presId="urn:microsoft.com/office/officeart/2009/3/layout/DescendingProcess"/>
    <dgm:cxn modelId="{D8048018-0F82-F141-906B-DAA2FE50DE50}" srcId="{44CDBA8D-F9B4-F94C-A20D-30A7ABE83A15}" destId="{DD2ECEDD-CE0D-C54E-BB00-CA95CC6D1594}" srcOrd="2" destOrd="0" parTransId="{BFC8CEF0-AC6A-3940-826D-C4E6CC34A483}" sibTransId="{67F90769-BCF0-FE42-9B41-8969D8DF2BF0}"/>
    <dgm:cxn modelId="{12641C19-0089-2D46-B144-EE66D100113A}" type="presOf" srcId="{EEF6D8DC-35C4-1E46-8064-3715786CECF3}" destId="{64A45A10-2553-4240-8B6C-A09A18B1B379}" srcOrd="0" destOrd="0" presId="urn:microsoft.com/office/officeart/2009/3/layout/DescendingProcess"/>
    <dgm:cxn modelId="{B9C4851D-6125-8142-A6E7-628891CF3A5E}" type="presOf" srcId="{F9B678C8-30B6-D745-9658-8A15C7A3965C}" destId="{9D642839-C901-0F4F-AC38-D3F0E8133B80}" srcOrd="0" destOrd="0" presId="urn:microsoft.com/office/officeart/2009/3/layout/DescendingProcess"/>
    <dgm:cxn modelId="{D1B4B031-B22A-804E-AF8B-6CA36383983B}" type="presOf" srcId="{BA2064F0-F1F9-0345-AA4B-7AEDD92FC8F3}" destId="{217FACA1-63D8-A542-B847-7257CDE22CAC}" srcOrd="0" destOrd="0" presId="urn:microsoft.com/office/officeart/2009/3/layout/DescendingProcess"/>
    <dgm:cxn modelId="{04A26337-6B01-B044-B616-852C962D9E15}" type="presOf" srcId="{89B04DFD-CE0A-C64E-A499-45C2997505A9}" destId="{E531773A-3655-6C4E-A4D5-385E03019B7C}" srcOrd="0" destOrd="0" presId="urn:microsoft.com/office/officeart/2009/3/layout/DescendingProcess"/>
    <dgm:cxn modelId="{60318E5A-D69E-1541-AEB8-996D69FAC2A7}" srcId="{44CDBA8D-F9B4-F94C-A20D-30A7ABE83A15}" destId="{89B04DFD-CE0A-C64E-A499-45C2997505A9}" srcOrd="3" destOrd="0" parTransId="{71A06E6A-AA6A-4741-9501-FC54DC0D60CF}" sibTransId="{902F0E37-2676-BF47-A58F-9798EC17765E}"/>
    <dgm:cxn modelId="{0D472F5B-38CD-A44E-B3C4-29FF09127470}" srcId="{44CDBA8D-F9B4-F94C-A20D-30A7ABE83A15}" destId="{EEF6D8DC-35C4-1E46-8064-3715786CECF3}" srcOrd="5" destOrd="0" parTransId="{ACE6C6AE-7FCB-624D-95D9-3D4BB984DED8}" sibTransId="{3AB689BA-BB38-8C4F-8D8F-515DF995F896}"/>
    <dgm:cxn modelId="{E99B6968-95E1-FD42-901D-43F41D936BA8}" type="presOf" srcId="{DD2ECEDD-CE0D-C54E-BB00-CA95CC6D1594}" destId="{C880E0B4-59C1-2248-A3DA-FFBDA1391E52}" srcOrd="0" destOrd="0" presId="urn:microsoft.com/office/officeart/2009/3/layout/DescendingProcess"/>
    <dgm:cxn modelId="{021CF777-390D-834D-B246-064883FE0769}" type="presOf" srcId="{D08BDE1B-E860-3544-86C7-6EF64A1C8726}" destId="{CA6D61CC-59A3-6444-BF80-408BCD184673}" srcOrd="0" destOrd="0" presId="urn:microsoft.com/office/officeart/2009/3/layout/DescendingProcess"/>
    <dgm:cxn modelId="{06465689-0ACF-5A40-B864-89EEC0FC69DD}" type="presOf" srcId="{FBC601B5-AA6A-134F-B6C0-0D5203EFE664}" destId="{BDE99753-60F7-CB46-990F-26EB71CE1E85}" srcOrd="0" destOrd="0" presId="urn:microsoft.com/office/officeart/2009/3/layout/DescendingProcess"/>
    <dgm:cxn modelId="{8660CB9B-2EB5-B64F-BF72-1835775F4FEA}" type="presOf" srcId="{67F90769-BCF0-FE42-9B41-8969D8DF2BF0}" destId="{CD181B14-8584-2B4A-99D9-2E77812F94F9}" srcOrd="0" destOrd="0" presId="urn:microsoft.com/office/officeart/2009/3/layout/DescendingProcess"/>
    <dgm:cxn modelId="{8CAFD5A2-604F-DE4A-93EF-C377BB31A996}" type="presOf" srcId="{902F0E37-2676-BF47-A58F-9798EC17765E}" destId="{12D3E789-7010-D74B-BB7D-3C9DBA2F0BE4}" srcOrd="0" destOrd="0" presId="urn:microsoft.com/office/officeart/2009/3/layout/DescendingProcess"/>
    <dgm:cxn modelId="{8DBA07B2-9FA9-0544-B6BE-A11AC20D99C7}" type="presOf" srcId="{C89285D9-5B2D-C44E-B40B-5D472490CB3E}" destId="{1A3DE65D-ED6C-294A-8F8D-0DB04886C922}" srcOrd="0" destOrd="0" presId="urn:microsoft.com/office/officeart/2009/3/layout/DescendingProcess"/>
    <dgm:cxn modelId="{4C4113B5-D0FB-1849-ACBB-214271700685}" type="presOf" srcId="{70AF769B-16D7-1E45-9979-56C61DC86779}" destId="{59FACA18-2408-ED48-BB38-31AEFA71A2CA}" srcOrd="0" destOrd="0" presId="urn:microsoft.com/office/officeart/2009/3/layout/DescendingProcess"/>
    <dgm:cxn modelId="{55EB22B7-BB14-0543-BE06-5F91C38549D2}" srcId="{44CDBA8D-F9B4-F94C-A20D-30A7ABE83A15}" destId="{D08BDE1B-E860-3544-86C7-6EF64A1C8726}" srcOrd="6" destOrd="0" parTransId="{32921C54-21DA-1145-AD61-005F9561E79A}" sibTransId="{EE21762E-0FA3-B940-9D2C-C9829EC50C7B}"/>
    <dgm:cxn modelId="{0F3D16CE-531B-AE4F-BAFD-0775EE109E8B}" srcId="{44CDBA8D-F9B4-F94C-A20D-30A7ABE83A15}" destId="{70AF769B-16D7-1E45-9979-56C61DC86779}" srcOrd="4" destOrd="0" parTransId="{1E76369D-0D39-D74F-A6A1-43BE1E68E8EA}" sibTransId="{C89285D9-5B2D-C44E-B40B-5D472490CB3E}"/>
    <dgm:cxn modelId="{5E5835DE-6DFF-5D49-BDE7-9BA16A27BF7F}" type="presOf" srcId="{3AB689BA-BB38-8C4F-8D8F-515DF995F896}" destId="{3C3BCAE0-B0AA-F848-A11F-21718EA32B6E}" srcOrd="0" destOrd="0" presId="urn:microsoft.com/office/officeart/2009/3/layout/DescendingProcess"/>
    <dgm:cxn modelId="{E0DC7BE2-5BAA-3040-939B-63C08CC1AE42}" srcId="{44CDBA8D-F9B4-F94C-A20D-30A7ABE83A15}" destId="{FBC601B5-AA6A-134F-B6C0-0D5203EFE664}" srcOrd="1" destOrd="0" parTransId="{A01018CF-08CF-104D-824B-D16C7B929FB6}" sibTransId="{BA2064F0-F1F9-0345-AA4B-7AEDD92FC8F3}"/>
    <dgm:cxn modelId="{60922CEE-090D-B840-9BE9-CC1665583C61}" srcId="{44CDBA8D-F9B4-F94C-A20D-30A7ABE83A15}" destId="{F9B678C8-30B6-D745-9658-8A15C7A3965C}" srcOrd="0" destOrd="0" parTransId="{36CE092C-BE25-E248-B030-02A757BCC160}" sibTransId="{EB63596A-F77C-634E-8EAC-56F2C4A65715}"/>
    <dgm:cxn modelId="{76207331-5862-434B-B821-58175464A20F}" type="presParOf" srcId="{37C731FE-155D-6041-B9ED-DCC76EF83AC3}" destId="{64E9895C-F0CB-C249-8CD2-6CF37ACE7840}" srcOrd="0" destOrd="0" presId="urn:microsoft.com/office/officeart/2009/3/layout/DescendingProcess"/>
    <dgm:cxn modelId="{62CAD405-7B3B-F940-9600-85722CF17B7E}" type="presParOf" srcId="{37C731FE-155D-6041-B9ED-DCC76EF83AC3}" destId="{9D642839-C901-0F4F-AC38-D3F0E8133B80}" srcOrd="1" destOrd="0" presId="urn:microsoft.com/office/officeart/2009/3/layout/DescendingProcess"/>
    <dgm:cxn modelId="{E9C580C7-4FD6-B345-8207-0A21DA93B837}" type="presParOf" srcId="{37C731FE-155D-6041-B9ED-DCC76EF83AC3}" destId="{BDE99753-60F7-CB46-990F-26EB71CE1E85}" srcOrd="2" destOrd="0" presId="urn:microsoft.com/office/officeart/2009/3/layout/DescendingProcess"/>
    <dgm:cxn modelId="{D022EE88-4D85-534F-B922-0E7855993461}" type="presParOf" srcId="{37C731FE-155D-6041-B9ED-DCC76EF83AC3}" destId="{3D61C8F3-996D-494B-A3D6-4E0094E9F3AF}" srcOrd="3" destOrd="0" presId="urn:microsoft.com/office/officeart/2009/3/layout/DescendingProcess"/>
    <dgm:cxn modelId="{DA9CF65E-8767-6B46-AFC2-C48E26EE889E}" type="presParOf" srcId="{3D61C8F3-996D-494B-A3D6-4E0094E9F3AF}" destId="{217FACA1-63D8-A542-B847-7257CDE22CAC}" srcOrd="0" destOrd="0" presId="urn:microsoft.com/office/officeart/2009/3/layout/DescendingProcess"/>
    <dgm:cxn modelId="{A159B508-3D97-B24C-A038-D526BB4B4384}" type="presParOf" srcId="{37C731FE-155D-6041-B9ED-DCC76EF83AC3}" destId="{C880E0B4-59C1-2248-A3DA-FFBDA1391E52}" srcOrd="4" destOrd="0" presId="urn:microsoft.com/office/officeart/2009/3/layout/DescendingProcess"/>
    <dgm:cxn modelId="{368556C1-44C9-DD45-B2E1-A6975E570F20}" type="presParOf" srcId="{37C731FE-155D-6041-B9ED-DCC76EF83AC3}" destId="{8D6ECAE6-11C3-FB4A-BA5D-5A731234695D}" srcOrd="5" destOrd="0" presId="urn:microsoft.com/office/officeart/2009/3/layout/DescendingProcess"/>
    <dgm:cxn modelId="{FE4A4ADE-92D6-004A-80CA-68C9C8A62FE8}" type="presParOf" srcId="{8D6ECAE6-11C3-FB4A-BA5D-5A731234695D}" destId="{CD181B14-8584-2B4A-99D9-2E77812F94F9}" srcOrd="0" destOrd="0" presId="urn:microsoft.com/office/officeart/2009/3/layout/DescendingProcess"/>
    <dgm:cxn modelId="{2BDEBE3F-27B7-5A48-BE71-6FF7839CAB63}" type="presParOf" srcId="{37C731FE-155D-6041-B9ED-DCC76EF83AC3}" destId="{E531773A-3655-6C4E-A4D5-385E03019B7C}" srcOrd="6" destOrd="0" presId="urn:microsoft.com/office/officeart/2009/3/layout/DescendingProcess"/>
    <dgm:cxn modelId="{5A0083EE-8047-954C-B98A-25B12C70946A}" type="presParOf" srcId="{37C731FE-155D-6041-B9ED-DCC76EF83AC3}" destId="{9C7DFAD3-83DF-4E4B-B033-ED6E9FF5EB34}" srcOrd="7" destOrd="0" presId="urn:microsoft.com/office/officeart/2009/3/layout/DescendingProcess"/>
    <dgm:cxn modelId="{932EB233-9697-374F-95FB-E9DCB01FAD8D}" type="presParOf" srcId="{9C7DFAD3-83DF-4E4B-B033-ED6E9FF5EB34}" destId="{12D3E789-7010-D74B-BB7D-3C9DBA2F0BE4}" srcOrd="0" destOrd="0" presId="urn:microsoft.com/office/officeart/2009/3/layout/DescendingProcess"/>
    <dgm:cxn modelId="{87BF066F-9C0A-F048-B304-17270D7E59E6}" type="presParOf" srcId="{37C731FE-155D-6041-B9ED-DCC76EF83AC3}" destId="{59FACA18-2408-ED48-BB38-31AEFA71A2CA}" srcOrd="8" destOrd="0" presId="urn:microsoft.com/office/officeart/2009/3/layout/DescendingProcess"/>
    <dgm:cxn modelId="{EE8E46B0-3636-B74F-9DEF-DF2097D30366}" type="presParOf" srcId="{37C731FE-155D-6041-B9ED-DCC76EF83AC3}" destId="{1E6AE280-890B-C042-BA14-6342DC31BD66}" srcOrd="9" destOrd="0" presId="urn:microsoft.com/office/officeart/2009/3/layout/DescendingProcess"/>
    <dgm:cxn modelId="{EA8E8A05-F07E-E547-A38B-A665A3DB8DB4}" type="presParOf" srcId="{1E6AE280-890B-C042-BA14-6342DC31BD66}" destId="{1A3DE65D-ED6C-294A-8F8D-0DB04886C922}" srcOrd="0" destOrd="0" presId="urn:microsoft.com/office/officeart/2009/3/layout/DescendingProcess"/>
    <dgm:cxn modelId="{0EB5C9CE-4CC5-D642-94AF-0EB2C7208DBB}" type="presParOf" srcId="{37C731FE-155D-6041-B9ED-DCC76EF83AC3}" destId="{64A45A10-2553-4240-8B6C-A09A18B1B379}" srcOrd="10" destOrd="0" presId="urn:microsoft.com/office/officeart/2009/3/layout/DescendingProcess"/>
    <dgm:cxn modelId="{9FBA20EB-FAC9-A444-B41D-22B86D5940CE}" type="presParOf" srcId="{37C731FE-155D-6041-B9ED-DCC76EF83AC3}" destId="{E158B700-B605-0E40-A4CC-0F6CC39EFA06}" srcOrd="11" destOrd="0" presId="urn:microsoft.com/office/officeart/2009/3/layout/DescendingProcess"/>
    <dgm:cxn modelId="{6494B081-F28F-F14D-9452-77740EFAF3BC}" type="presParOf" srcId="{E158B700-B605-0E40-A4CC-0F6CC39EFA06}" destId="{3C3BCAE0-B0AA-F848-A11F-21718EA32B6E}" srcOrd="0" destOrd="0" presId="urn:microsoft.com/office/officeart/2009/3/layout/DescendingProcess"/>
    <dgm:cxn modelId="{70327E03-B910-F841-95E0-5BCD2990CBC3}" type="presParOf" srcId="{37C731FE-155D-6041-B9ED-DCC76EF83AC3}" destId="{CA6D61CC-59A3-6444-BF80-408BCD184673}" srcOrd="12"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41E089-85E3-E84C-AB5A-F99679894CCD}" type="doc">
      <dgm:prSet loTypeId="urn:microsoft.com/office/officeart/2005/8/layout/vList3" loCatId="list" qsTypeId="urn:microsoft.com/office/officeart/2005/8/quickstyle/3d3" qsCatId="3D" csTypeId="urn:microsoft.com/office/officeart/2005/8/colors/accent0_3" csCatId="mainScheme"/>
      <dgm:spPr/>
      <dgm:t>
        <a:bodyPr/>
        <a:lstStyle/>
        <a:p>
          <a:endParaRPr lang="en-GB"/>
        </a:p>
      </dgm:t>
    </dgm:pt>
    <dgm:pt modelId="{DA192687-DA3E-2C4D-96EC-59095C4E1745}">
      <dgm:prSet/>
      <dgm:spPr/>
      <dgm:t>
        <a:bodyPr/>
        <a:lstStyle/>
        <a:p>
          <a:r>
            <a:rPr lang="en-GB" dirty="0"/>
            <a:t>Creation of cultures of social mediation; </a:t>
          </a:r>
          <a:endParaRPr lang="en-CY" dirty="0"/>
        </a:p>
      </dgm:t>
    </dgm:pt>
    <dgm:pt modelId="{4A30E0BA-B447-6C4C-8580-B8ECE9420884}" type="parTrans" cxnId="{4AA54401-054D-A549-9A10-EF8AC53987C2}">
      <dgm:prSet/>
      <dgm:spPr/>
      <dgm:t>
        <a:bodyPr/>
        <a:lstStyle/>
        <a:p>
          <a:endParaRPr lang="en-GB"/>
        </a:p>
      </dgm:t>
    </dgm:pt>
    <dgm:pt modelId="{42FFA1D1-715E-F849-9C3C-24FF2A220D29}" type="sibTrans" cxnId="{4AA54401-054D-A549-9A10-EF8AC53987C2}">
      <dgm:prSet/>
      <dgm:spPr/>
      <dgm:t>
        <a:bodyPr/>
        <a:lstStyle/>
        <a:p>
          <a:endParaRPr lang="en-GB"/>
        </a:p>
      </dgm:t>
    </dgm:pt>
    <dgm:pt modelId="{BF39FB62-146A-5A41-A170-822819EC2D2E}">
      <dgm:prSet/>
      <dgm:spPr/>
      <dgm:t>
        <a:bodyPr/>
        <a:lstStyle/>
        <a:p>
          <a:r>
            <a:rPr lang="en-GB"/>
            <a:t>Widespread institutional/community support; </a:t>
          </a:r>
          <a:endParaRPr lang="en-CY"/>
        </a:p>
      </dgm:t>
    </dgm:pt>
    <dgm:pt modelId="{A60DD3F7-A151-1748-8A93-F3D4B1EB29C0}" type="parTrans" cxnId="{EF6D55E3-E13A-9F46-B1C4-10069924A4B9}">
      <dgm:prSet/>
      <dgm:spPr/>
      <dgm:t>
        <a:bodyPr/>
        <a:lstStyle/>
        <a:p>
          <a:endParaRPr lang="en-GB"/>
        </a:p>
      </dgm:t>
    </dgm:pt>
    <dgm:pt modelId="{9D80E5A1-D7B5-2540-88DA-F62B2AF9F429}" type="sibTrans" cxnId="{EF6D55E3-E13A-9F46-B1C4-10069924A4B9}">
      <dgm:prSet/>
      <dgm:spPr/>
      <dgm:t>
        <a:bodyPr/>
        <a:lstStyle/>
        <a:p>
          <a:endParaRPr lang="en-GB"/>
        </a:p>
      </dgm:t>
    </dgm:pt>
    <dgm:pt modelId="{1854AFA8-5BB3-6545-ADA0-D5639BCDB5CA}">
      <dgm:prSet/>
      <dgm:spPr/>
      <dgm:t>
        <a:bodyPr/>
        <a:lstStyle/>
        <a:p>
          <a:r>
            <a:rPr lang="en-GB" dirty="0"/>
            <a:t>Availability of opportunities to access SM; </a:t>
          </a:r>
          <a:endParaRPr lang="en-CY"/>
        </a:p>
      </dgm:t>
    </dgm:pt>
    <dgm:pt modelId="{58D0D07B-6DFC-484D-967E-E45E09BD9D70}" type="parTrans" cxnId="{C13E0BCB-8AFB-E04D-B3DA-208A0319F558}">
      <dgm:prSet/>
      <dgm:spPr/>
      <dgm:t>
        <a:bodyPr/>
        <a:lstStyle/>
        <a:p>
          <a:endParaRPr lang="en-GB"/>
        </a:p>
      </dgm:t>
    </dgm:pt>
    <dgm:pt modelId="{8702D79A-F1A6-BF4B-86C5-777ED24CA49C}" type="sibTrans" cxnId="{C13E0BCB-8AFB-E04D-B3DA-208A0319F558}">
      <dgm:prSet/>
      <dgm:spPr/>
      <dgm:t>
        <a:bodyPr/>
        <a:lstStyle/>
        <a:p>
          <a:endParaRPr lang="en-GB"/>
        </a:p>
      </dgm:t>
    </dgm:pt>
    <dgm:pt modelId="{4BFF7BFB-7E86-0544-A767-7F8E82976292}">
      <dgm:prSet/>
      <dgm:spPr/>
      <dgm:t>
        <a:bodyPr/>
        <a:lstStyle/>
        <a:p>
          <a:r>
            <a:rPr lang="en-GB"/>
            <a:t>Availability of guiding frameworks for SM.</a:t>
          </a:r>
          <a:endParaRPr lang="en-CY"/>
        </a:p>
      </dgm:t>
    </dgm:pt>
    <dgm:pt modelId="{BE236429-B8AC-3542-AC9C-10D7123D9946}" type="parTrans" cxnId="{BA119742-0916-0148-AC0C-9E9691880DBB}">
      <dgm:prSet/>
      <dgm:spPr/>
      <dgm:t>
        <a:bodyPr/>
        <a:lstStyle/>
        <a:p>
          <a:endParaRPr lang="en-GB"/>
        </a:p>
      </dgm:t>
    </dgm:pt>
    <dgm:pt modelId="{C8471697-E63D-5946-BCC8-36E7620C2157}" type="sibTrans" cxnId="{BA119742-0916-0148-AC0C-9E9691880DBB}">
      <dgm:prSet/>
      <dgm:spPr/>
      <dgm:t>
        <a:bodyPr/>
        <a:lstStyle/>
        <a:p>
          <a:endParaRPr lang="en-GB"/>
        </a:p>
      </dgm:t>
    </dgm:pt>
    <dgm:pt modelId="{F74CD674-A716-A745-84F6-AED0D8E0BAF6}" type="pres">
      <dgm:prSet presAssocID="{EB41E089-85E3-E84C-AB5A-F99679894CCD}" presName="linearFlow" presStyleCnt="0">
        <dgm:presLayoutVars>
          <dgm:dir/>
          <dgm:resizeHandles val="exact"/>
        </dgm:presLayoutVars>
      </dgm:prSet>
      <dgm:spPr/>
    </dgm:pt>
    <dgm:pt modelId="{7C32F96E-2858-EA4E-ADD3-CCEAFC256CAC}" type="pres">
      <dgm:prSet presAssocID="{DA192687-DA3E-2C4D-96EC-59095C4E1745}" presName="composite" presStyleCnt="0"/>
      <dgm:spPr/>
    </dgm:pt>
    <dgm:pt modelId="{A76CD0FC-A4B2-1040-B511-C17973C01CA1}" type="pres">
      <dgm:prSet presAssocID="{DA192687-DA3E-2C4D-96EC-59095C4E1745}" presName="imgShp" presStyleLbl="fgImgPlace1" presStyleIdx="0" presStyleCnt="4"/>
      <dgm:spPr/>
    </dgm:pt>
    <dgm:pt modelId="{C3EFC3CA-4222-5143-BAE6-9ACCD51AAF01}" type="pres">
      <dgm:prSet presAssocID="{DA192687-DA3E-2C4D-96EC-59095C4E1745}" presName="txShp" presStyleLbl="node1" presStyleIdx="0" presStyleCnt="4">
        <dgm:presLayoutVars>
          <dgm:bulletEnabled val="1"/>
        </dgm:presLayoutVars>
      </dgm:prSet>
      <dgm:spPr/>
    </dgm:pt>
    <dgm:pt modelId="{5997B56C-8C8B-3345-BB76-4CB496B3081D}" type="pres">
      <dgm:prSet presAssocID="{42FFA1D1-715E-F849-9C3C-24FF2A220D29}" presName="spacing" presStyleCnt="0"/>
      <dgm:spPr/>
    </dgm:pt>
    <dgm:pt modelId="{9506205A-1E08-DA49-85C7-A71143A8F40F}" type="pres">
      <dgm:prSet presAssocID="{BF39FB62-146A-5A41-A170-822819EC2D2E}" presName="composite" presStyleCnt="0"/>
      <dgm:spPr/>
    </dgm:pt>
    <dgm:pt modelId="{815DEF69-90D8-884E-A0F6-263BE0F9F35D}" type="pres">
      <dgm:prSet presAssocID="{BF39FB62-146A-5A41-A170-822819EC2D2E}" presName="imgShp" presStyleLbl="fgImgPlace1" presStyleIdx="1" presStyleCnt="4"/>
      <dgm:spPr/>
    </dgm:pt>
    <dgm:pt modelId="{FA5D6480-C7AF-8B47-950C-B2B4FD354749}" type="pres">
      <dgm:prSet presAssocID="{BF39FB62-146A-5A41-A170-822819EC2D2E}" presName="txShp" presStyleLbl="node1" presStyleIdx="1" presStyleCnt="4">
        <dgm:presLayoutVars>
          <dgm:bulletEnabled val="1"/>
        </dgm:presLayoutVars>
      </dgm:prSet>
      <dgm:spPr/>
    </dgm:pt>
    <dgm:pt modelId="{B5394A60-A221-B94D-97A3-F2E6F8D5BA41}" type="pres">
      <dgm:prSet presAssocID="{9D80E5A1-D7B5-2540-88DA-F62B2AF9F429}" presName="spacing" presStyleCnt="0"/>
      <dgm:spPr/>
    </dgm:pt>
    <dgm:pt modelId="{81870A08-ABDE-D74A-8AF4-4F0E148FE055}" type="pres">
      <dgm:prSet presAssocID="{1854AFA8-5BB3-6545-ADA0-D5639BCDB5CA}" presName="composite" presStyleCnt="0"/>
      <dgm:spPr/>
    </dgm:pt>
    <dgm:pt modelId="{AFAE7015-BECA-6547-89C4-51092BB68149}" type="pres">
      <dgm:prSet presAssocID="{1854AFA8-5BB3-6545-ADA0-D5639BCDB5CA}" presName="imgShp" presStyleLbl="fgImgPlace1" presStyleIdx="2" presStyleCnt="4"/>
      <dgm:spPr/>
    </dgm:pt>
    <dgm:pt modelId="{B3E47F27-E858-F14C-AFCB-DC7252B75023}" type="pres">
      <dgm:prSet presAssocID="{1854AFA8-5BB3-6545-ADA0-D5639BCDB5CA}" presName="txShp" presStyleLbl="node1" presStyleIdx="2" presStyleCnt="4">
        <dgm:presLayoutVars>
          <dgm:bulletEnabled val="1"/>
        </dgm:presLayoutVars>
      </dgm:prSet>
      <dgm:spPr/>
    </dgm:pt>
    <dgm:pt modelId="{3BE087DB-EC2D-934B-A9A3-8444F3BCE826}" type="pres">
      <dgm:prSet presAssocID="{8702D79A-F1A6-BF4B-86C5-777ED24CA49C}" presName="spacing" presStyleCnt="0"/>
      <dgm:spPr/>
    </dgm:pt>
    <dgm:pt modelId="{67FE683B-CA62-FF40-812A-2531E1EBCC7A}" type="pres">
      <dgm:prSet presAssocID="{4BFF7BFB-7E86-0544-A767-7F8E82976292}" presName="composite" presStyleCnt="0"/>
      <dgm:spPr/>
    </dgm:pt>
    <dgm:pt modelId="{8C6078FF-A50A-7647-94AB-BE2FDE3D9030}" type="pres">
      <dgm:prSet presAssocID="{4BFF7BFB-7E86-0544-A767-7F8E82976292}" presName="imgShp" presStyleLbl="fgImgPlace1" presStyleIdx="3" presStyleCnt="4"/>
      <dgm:spPr/>
    </dgm:pt>
    <dgm:pt modelId="{0E619E9B-C461-BE43-BE1F-AE66C36E29C3}" type="pres">
      <dgm:prSet presAssocID="{4BFF7BFB-7E86-0544-A767-7F8E82976292}" presName="txShp" presStyleLbl="node1" presStyleIdx="3" presStyleCnt="4">
        <dgm:presLayoutVars>
          <dgm:bulletEnabled val="1"/>
        </dgm:presLayoutVars>
      </dgm:prSet>
      <dgm:spPr/>
    </dgm:pt>
  </dgm:ptLst>
  <dgm:cxnLst>
    <dgm:cxn modelId="{4AA54401-054D-A549-9A10-EF8AC53987C2}" srcId="{EB41E089-85E3-E84C-AB5A-F99679894CCD}" destId="{DA192687-DA3E-2C4D-96EC-59095C4E1745}" srcOrd="0" destOrd="0" parTransId="{4A30E0BA-B447-6C4C-8580-B8ECE9420884}" sibTransId="{42FFA1D1-715E-F849-9C3C-24FF2A220D29}"/>
    <dgm:cxn modelId="{1B82B036-654C-E14A-8F8F-4FAD64FF6855}" type="presOf" srcId="{4BFF7BFB-7E86-0544-A767-7F8E82976292}" destId="{0E619E9B-C461-BE43-BE1F-AE66C36E29C3}" srcOrd="0" destOrd="0" presId="urn:microsoft.com/office/officeart/2005/8/layout/vList3"/>
    <dgm:cxn modelId="{7B546441-427D-F948-82D4-FA012B7A4E08}" type="presOf" srcId="{1854AFA8-5BB3-6545-ADA0-D5639BCDB5CA}" destId="{B3E47F27-E858-F14C-AFCB-DC7252B75023}" srcOrd="0" destOrd="0" presId="urn:microsoft.com/office/officeart/2005/8/layout/vList3"/>
    <dgm:cxn modelId="{BA119742-0916-0148-AC0C-9E9691880DBB}" srcId="{EB41E089-85E3-E84C-AB5A-F99679894CCD}" destId="{4BFF7BFB-7E86-0544-A767-7F8E82976292}" srcOrd="3" destOrd="0" parTransId="{BE236429-B8AC-3542-AC9C-10D7123D9946}" sibTransId="{C8471697-E63D-5946-BCC8-36E7620C2157}"/>
    <dgm:cxn modelId="{BFB2B099-9CD4-0649-84AC-FD7CD822AD64}" type="presOf" srcId="{BF39FB62-146A-5A41-A170-822819EC2D2E}" destId="{FA5D6480-C7AF-8B47-950C-B2B4FD354749}" srcOrd="0" destOrd="0" presId="urn:microsoft.com/office/officeart/2005/8/layout/vList3"/>
    <dgm:cxn modelId="{9E05A0AE-B684-3243-B6AE-6BB674180D11}" type="presOf" srcId="{DA192687-DA3E-2C4D-96EC-59095C4E1745}" destId="{C3EFC3CA-4222-5143-BAE6-9ACCD51AAF01}" srcOrd="0" destOrd="0" presId="urn:microsoft.com/office/officeart/2005/8/layout/vList3"/>
    <dgm:cxn modelId="{8DA20BC7-81A4-974F-A05A-B59B362E2D4B}" type="presOf" srcId="{EB41E089-85E3-E84C-AB5A-F99679894CCD}" destId="{F74CD674-A716-A745-84F6-AED0D8E0BAF6}" srcOrd="0" destOrd="0" presId="urn:microsoft.com/office/officeart/2005/8/layout/vList3"/>
    <dgm:cxn modelId="{C13E0BCB-8AFB-E04D-B3DA-208A0319F558}" srcId="{EB41E089-85E3-E84C-AB5A-F99679894CCD}" destId="{1854AFA8-5BB3-6545-ADA0-D5639BCDB5CA}" srcOrd="2" destOrd="0" parTransId="{58D0D07B-6DFC-484D-967E-E45E09BD9D70}" sibTransId="{8702D79A-F1A6-BF4B-86C5-777ED24CA49C}"/>
    <dgm:cxn modelId="{EF6D55E3-E13A-9F46-B1C4-10069924A4B9}" srcId="{EB41E089-85E3-E84C-AB5A-F99679894CCD}" destId="{BF39FB62-146A-5A41-A170-822819EC2D2E}" srcOrd="1" destOrd="0" parTransId="{A60DD3F7-A151-1748-8A93-F3D4B1EB29C0}" sibTransId="{9D80E5A1-D7B5-2540-88DA-F62B2AF9F429}"/>
    <dgm:cxn modelId="{AA8613C9-ABC9-C94D-9169-804E54EF8B09}" type="presParOf" srcId="{F74CD674-A716-A745-84F6-AED0D8E0BAF6}" destId="{7C32F96E-2858-EA4E-ADD3-CCEAFC256CAC}" srcOrd="0" destOrd="0" presId="urn:microsoft.com/office/officeart/2005/8/layout/vList3"/>
    <dgm:cxn modelId="{2D5AC1CD-8CFD-6643-8CA6-D3F25B24CD1F}" type="presParOf" srcId="{7C32F96E-2858-EA4E-ADD3-CCEAFC256CAC}" destId="{A76CD0FC-A4B2-1040-B511-C17973C01CA1}" srcOrd="0" destOrd="0" presId="urn:microsoft.com/office/officeart/2005/8/layout/vList3"/>
    <dgm:cxn modelId="{440E366C-7DA9-FD40-9485-E1417889352C}" type="presParOf" srcId="{7C32F96E-2858-EA4E-ADD3-CCEAFC256CAC}" destId="{C3EFC3CA-4222-5143-BAE6-9ACCD51AAF01}" srcOrd="1" destOrd="0" presId="urn:microsoft.com/office/officeart/2005/8/layout/vList3"/>
    <dgm:cxn modelId="{12D7B4F8-FE1D-4141-99BC-4A6F46C575F5}" type="presParOf" srcId="{F74CD674-A716-A745-84F6-AED0D8E0BAF6}" destId="{5997B56C-8C8B-3345-BB76-4CB496B3081D}" srcOrd="1" destOrd="0" presId="urn:microsoft.com/office/officeart/2005/8/layout/vList3"/>
    <dgm:cxn modelId="{64B0C43F-60D5-804C-8F62-BA038533986A}" type="presParOf" srcId="{F74CD674-A716-A745-84F6-AED0D8E0BAF6}" destId="{9506205A-1E08-DA49-85C7-A71143A8F40F}" srcOrd="2" destOrd="0" presId="urn:microsoft.com/office/officeart/2005/8/layout/vList3"/>
    <dgm:cxn modelId="{0E6CD3D1-54EB-0D4C-B143-C74FCAAA1BC1}" type="presParOf" srcId="{9506205A-1E08-DA49-85C7-A71143A8F40F}" destId="{815DEF69-90D8-884E-A0F6-263BE0F9F35D}" srcOrd="0" destOrd="0" presId="urn:microsoft.com/office/officeart/2005/8/layout/vList3"/>
    <dgm:cxn modelId="{F7981A2A-B1C2-204D-AF71-7C0A68615015}" type="presParOf" srcId="{9506205A-1E08-DA49-85C7-A71143A8F40F}" destId="{FA5D6480-C7AF-8B47-950C-B2B4FD354749}" srcOrd="1" destOrd="0" presId="urn:microsoft.com/office/officeart/2005/8/layout/vList3"/>
    <dgm:cxn modelId="{70DB5841-6128-E34E-AFE6-BB131BA9C6BB}" type="presParOf" srcId="{F74CD674-A716-A745-84F6-AED0D8E0BAF6}" destId="{B5394A60-A221-B94D-97A3-F2E6F8D5BA41}" srcOrd="3" destOrd="0" presId="urn:microsoft.com/office/officeart/2005/8/layout/vList3"/>
    <dgm:cxn modelId="{4D724FA9-D2A4-1044-9EEF-B5B939527C42}" type="presParOf" srcId="{F74CD674-A716-A745-84F6-AED0D8E0BAF6}" destId="{81870A08-ABDE-D74A-8AF4-4F0E148FE055}" srcOrd="4" destOrd="0" presId="urn:microsoft.com/office/officeart/2005/8/layout/vList3"/>
    <dgm:cxn modelId="{0F502B9B-328F-0B43-87A1-4001DB302B76}" type="presParOf" srcId="{81870A08-ABDE-D74A-8AF4-4F0E148FE055}" destId="{AFAE7015-BECA-6547-89C4-51092BB68149}" srcOrd="0" destOrd="0" presId="urn:microsoft.com/office/officeart/2005/8/layout/vList3"/>
    <dgm:cxn modelId="{9FBEFE27-1F44-1541-AA0B-BF2D41A804B7}" type="presParOf" srcId="{81870A08-ABDE-D74A-8AF4-4F0E148FE055}" destId="{B3E47F27-E858-F14C-AFCB-DC7252B75023}" srcOrd="1" destOrd="0" presId="urn:microsoft.com/office/officeart/2005/8/layout/vList3"/>
    <dgm:cxn modelId="{983CDF8C-1AC6-8D4E-916A-2E64191FD85C}" type="presParOf" srcId="{F74CD674-A716-A745-84F6-AED0D8E0BAF6}" destId="{3BE087DB-EC2D-934B-A9A3-8444F3BCE826}" srcOrd="5" destOrd="0" presId="urn:microsoft.com/office/officeart/2005/8/layout/vList3"/>
    <dgm:cxn modelId="{A3CF66CD-9406-704E-8994-B58FAEE2EA53}" type="presParOf" srcId="{F74CD674-A716-A745-84F6-AED0D8E0BAF6}" destId="{67FE683B-CA62-FF40-812A-2531E1EBCC7A}" srcOrd="6" destOrd="0" presId="urn:microsoft.com/office/officeart/2005/8/layout/vList3"/>
    <dgm:cxn modelId="{24ABC92E-A0B7-2941-A7C1-356A2F21329F}" type="presParOf" srcId="{67FE683B-CA62-FF40-812A-2531E1EBCC7A}" destId="{8C6078FF-A50A-7647-94AB-BE2FDE3D9030}" srcOrd="0" destOrd="0" presId="urn:microsoft.com/office/officeart/2005/8/layout/vList3"/>
    <dgm:cxn modelId="{D4358CA6-986A-C742-8283-F5A06D529FD2}" type="presParOf" srcId="{67FE683B-CA62-FF40-812A-2531E1EBCC7A}" destId="{0E619E9B-C461-BE43-BE1F-AE66C36E29C3}"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A6C3D0-D89C-D149-9D14-FFE243774411}" type="doc">
      <dgm:prSet loTypeId="urn:microsoft.com/office/officeart/2005/8/layout/hProcess9" loCatId="" qsTypeId="urn:microsoft.com/office/officeart/2005/8/quickstyle/3d1" qsCatId="3D" csTypeId="urn:microsoft.com/office/officeart/2005/8/colors/accent0_3" csCatId="mainScheme" phldr="1"/>
      <dgm:spPr/>
      <dgm:t>
        <a:bodyPr/>
        <a:lstStyle/>
        <a:p>
          <a:endParaRPr lang="en-GB"/>
        </a:p>
      </dgm:t>
    </dgm:pt>
    <dgm:pt modelId="{2E32E68B-6ABC-1C4A-B28C-ED991F6A2DA5}">
      <dgm:prSet custT="1"/>
      <dgm:spPr/>
      <dgm:t>
        <a:bodyPr/>
        <a:lstStyle/>
        <a:p>
          <a:r>
            <a:rPr lang="en-GB" sz="1600" dirty="0"/>
            <a:t>Increased Civic Engagement</a:t>
          </a:r>
          <a:endParaRPr lang="en-CY" sz="1600" dirty="0"/>
        </a:p>
      </dgm:t>
    </dgm:pt>
    <dgm:pt modelId="{11519B49-4BE6-474F-A955-A3BC2A3D948A}" type="parTrans" cxnId="{E9F3731E-1A21-4542-AAC0-090CB70F6A7C}">
      <dgm:prSet/>
      <dgm:spPr/>
      <dgm:t>
        <a:bodyPr/>
        <a:lstStyle/>
        <a:p>
          <a:endParaRPr lang="en-GB"/>
        </a:p>
      </dgm:t>
    </dgm:pt>
    <dgm:pt modelId="{4C1160B2-7168-0348-8696-05033CA813A3}" type="sibTrans" cxnId="{E9F3731E-1A21-4542-AAC0-090CB70F6A7C}">
      <dgm:prSet/>
      <dgm:spPr/>
      <dgm:t>
        <a:bodyPr/>
        <a:lstStyle/>
        <a:p>
          <a:endParaRPr lang="en-GB"/>
        </a:p>
      </dgm:t>
    </dgm:pt>
    <dgm:pt modelId="{D53B7D37-95BA-4445-9F6A-33E3C54DD69A}">
      <dgm:prSet custT="1"/>
      <dgm:spPr/>
      <dgm:t>
        <a:bodyPr/>
        <a:lstStyle/>
        <a:p>
          <a:r>
            <a:rPr lang="en-GB" sz="1600" dirty="0"/>
            <a:t>Social Cohesion</a:t>
          </a:r>
          <a:endParaRPr lang="en-CY" sz="1600"/>
        </a:p>
      </dgm:t>
    </dgm:pt>
    <dgm:pt modelId="{BFAB8714-908B-C344-8D7E-254AD3A00E44}" type="parTrans" cxnId="{D1A8BA38-93CF-F04F-A035-46C38FCCECDF}">
      <dgm:prSet/>
      <dgm:spPr/>
      <dgm:t>
        <a:bodyPr/>
        <a:lstStyle/>
        <a:p>
          <a:endParaRPr lang="en-GB"/>
        </a:p>
      </dgm:t>
    </dgm:pt>
    <dgm:pt modelId="{A1181992-E365-874C-8326-CE5FF099C96D}" type="sibTrans" cxnId="{D1A8BA38-93CF-F04F-A035-46C38FCCECDF}">
      <dgm:prSet/>
      <dgm:spPr/>
      <dgm:t>
        <a:bodyPr/>
        <a:lstStyle/>
        <a:p>
          <a:endParaRPr lang="en-GB"/>
        </a:p>
      </dgm:t>
    </dgm:pt>
    <dgm:pt modelId="{1D8E65C5-1E7F-3946-AB6D-566301E82C5B}">
      <dgm:prSet custT="1"/>
      <dgm:spPr/>
      <dgm:t>
        <a:bodyPr/>
        <a:lstStyle/>
        <a:p>
          <a:r>
            <a:rPr lang="en-GB" sz="1600" dirty="0"/>
            <a:t>Further Democratisation</a:t>
          </a:r>
          <a:endParaRPr lang="en-CY" sz="1600"/>
        </a:p>
      </dgm:t>
    </dgm:pt>
    <dgm:pt modelId="{598D2889-A4C3-6C46-8996-984BF5036193}" type="parTrans" cxnId="{90443CA0-FD7A-EF45-9DA1-81861835DA38}">
      <dgm:prSet/>
      <dgm:spPr/>
      <dgm:t>
        <a:bodyPr/>
        <a:lstStyle/>
        <a:p>
          <a:endParaRPr lang="en-GB"/>
        </a:p>
      </dgm:t>
    </dgm:pt>
    <dgm:pt modelId="{E7F8FB03-8AD9-9949-8D68-16FD4E66FE2B}" type="sibTrans" cxnId="{90443CA0-FD7A-EF45-9DA1-81861835DA38}">
      <dgm:prSet/>
      <dgm:spPr/>
      <dgm:t>
        <a:bodyPr/>
        <a:lstStyle/>
        <a:p>
          <a:endParaRPr lang="en-GB"/>
        </a:p>
      </dgm:t>
    </dgm:pt>
    <dgm:pt modelId="{B3889F0A-EFCE-DA43-9941-A663E33ED2B6}">
      <dgm:prSet custT="1"/>
      <dgm:spPr/>
      <dgm:t>
        <a:bodyPr/>
        <a:lstStyle/>
        <a:p>
          <a:r>
            <a:rPr lang="en-GB" sz="1600" dirty="0"/>
            <a:t>Social Resilience</a:t>
          </a:r>
          <a:endParaRPr lang="en-CY" sz="1600"/>
        </a:p>
      </dgm:t>
    </dgm:pt>
    <dgm:pt modelId="{6C3E9447-F537-904B-B05E-BF42940A3D69}" type="parTrans" cxnId="{534998C5-72A4-5E40-8538-4CCBA1780984}">
      <dgm:prSet/>
      <dgm:spPr/>
      <dgm:t>
        <a:bodyPr/>
        <a:lstStyle/>
        <a:p>
          <a:endParaRPr lang="en-GB"/>
        </a:p>
      </dgm:t>
    </dgm:pt>
    <dgm:pt modelId="{7490EB8D-1852-AB4E-BDA0-FEF414C7388C}" type="sibTrans" cxnId="{534998C5-72A4-5E40-8538-4CCBA1780984}">
      <dgm:prSet/>
      <dgm:spPr/>
      <dgm:t>
        <a:bodyPr/>
        <a:lstStyle/>
        <a:p>
          <a:endParaRPr lang="en-GB"/>
        </a:p>
      </dgm:t>
    </dgm:pt>
    <dgm:pt modelId="{C7975F03-40D1-DC45-BA3A-48E7D2EFEDF7}" type="pres">
      <dgm:prSet presAssocID="{18A6C3D0-D89C-D149-9D14-FFE243774411}" presName="CompostProcess" presStyleCnt="0">
        <dgm:presLayoutVars>
          <dgm:dir/>
          <dgm:resizeHandles val="exact"/>
        </dgm:presLayoutVars>
      </dgm:prSet>
      <dgm:spPr/>
    </dgm:pt>
    <dgm:pt modelId="{10F40ACF-B513-DF4C-B648-EF3D31372EFB}" type="pres">
      <dgm:prSet presAssocID="{18A6C3D0-D89C-D149-9D14-FFE243774411}" presName="arrow" presStyleLbl="bgShp" presStyleIdx="0" presStyleCnt="1"/>
      <dgm:spPr/>
    </dgm:pt>
    <dgm:pt modelId="{49F787CB-6362-E941-811F-D589DC410E45}" type="pres">
      <dgm:prSet presAssocID="{18A6C3D0-D89C-D149-9D14-FFE243774411}" presName="linearProcess" presStyleCnt="0"/>
      <dgm:spPr/>
    </dgm:pt>
    <dgm:pt modelId="{29158119-9CFA-A141-9F92-3C4C65C221B2}" type="pres">
      <dgm:prSet presAssocID="{2E32E68B-6ABC-1C4A-B28C-ED991F6A2DA5}" presName="textNode" presStyleLbl="node1" presStyleIdx="0" presStyleCnt="4">
        <dgm:presLayoutVars>
          <dgm:bulletEnabled val="1"/>
        </dgm:presLayoutVars>
      </dgm:prSet>
      <dgm:spPr/>
    </dgm:pt>
    <dgm:pt modelId="{86812C88-2909-4C44-8766-1B0EC48EF570}" type="pres">
      <dgm:prSet presAssocID="{4C1160B2-7168-0348-8696-05033CA813A3}" presName="sibTrans" presStyleCnt="0"/>
      <dgm:spPr/>
    </dgm:pt>
    <dgm:pt modelId="{E3417E63-0B90-874B-AE3A-9F5835A0606B}" type="pres">
      <dgm:prSet presAssocID="{D53B7D37-95BA-4445-9F6A-33E3C54DD69A}" presName="textNode" presStyleLbl="node1" presStyleIdx="1" presStyleCnt="4">
        <dgm:presLayoutVars>
          <dgm:bulletEnabled val="1"/>
        </dgm:presLayoutVars>
      </dgm:prSet>
      <dgm:spPr/>
    </dgm:pt>
    <dgm:pt modelId="{7221FA06-692B-7247-87F8-03F43DB5036A}" type="pres">
      <dgm:prSet presAssocID="{A1181992-E365-874C-8326-CE5FF099C96D}" presName="sibTrans" presStyleCnt="0"/>
      <dgm:spPr/>
    </dgm:pt>
    <dgm:pt modelId="{F82DE3CF-B46D-894C-9E74-4C6E265572BC}" type="pres">
      <dgm:prSet presAssocID="{1D8E65C5-1E7F-3946-AB6D-566301E82C5B}" presName="textNode" presStyleLbl="node1" presStyleIdx="2" presStyleCnt="4">
        <dgm:presLayoutVars>
          <dgm:bulletEnabled val="1"/>
        </dgm:presLayoutVars>
      </dgm:prSet>
      <dgm:spPr/>
    </dgm:pt>
    <dgm:pt modelId="{C56BFFE3-03C8-D34A-91D7-29609528A94A}" type="pres">
      <dgm:prSet presAssocID="{E7F8FB03-8AD9-9949-8D68-16FD4E66FE2B}" presName="sibTrans" presStyleCnt="0"/>
      <dgm:spPr/>
    </dgm:pt>
    <dgm:pt modelId="{25182735-39E4-6A49-96A3-B6F138F723A3}" type="pres">
      <dgm:prSet presAssocID="{B3889F0A-EFCE-DA43-9941-A663E33ED2B6}" presName="textNode" presStyleLbl="node1" presStyleIdx="3" presStyleCnt="4">
        <dgm:presLayoutVars>
          <dgm:bulletEnabled val="1"/>
        </dgm:presLayoutVars>
      </dgm:prSet>
      <dgm:spPr/>
    </dgm:pt>
  </dgm:ptLst>
  <dgm:cxnLst>
    <dgm:cxn modelId="{E9F3731E-1A21-4542-AAC0-090CB70F6A7C}" srcId="{18A6C3D0-D89C-D149-9D14-FFE243774411}" destId="{2E32E68B-6ABC-1C4A-B28C-ED991F6A2DA5}" srcOrd="0" destOrd="0" parTransId="{11519B49-4BE6-474F-A955-A3BC2A3D948A}" sibTransId="{4C1160B2-7168-0348-8696-05033CA813A3}"/>
    <dgm:cxn modelId="{D1A8BA38-93CF-F04F-A035-46C38FCCECDF}" srcId="{18A6C3D0-D89C-D149-9D14-FFE243774411}" destId="{D53B7D37-95BA-4445-9F6A-33E3C54DD69A}" srcOrd="1" destOrd="0" parTransId="{BFAB8714-908B-C344-8D7E-254AD3A00E44}" sibTransId="{A1181992-E365-874C-8326-CE5FF099C96D}"/>
    <dgm:cxn modelId="{1CDB8847-CDB2-1541-AF92-066F2F1D7A73}" type="presOf" srcId="{18A6C3D0-D89C-D149-9D14-FFE243774411}" destId="{C7975F03-40D1-DC45-BA3A-48E7D2EFEDF7}" srcOrd="0" destOrd="0" presId="urn:microsoft.com/office/officeart/2005/8/layout/hProcess9"/>
    <dgm:cxn modelId="{C4406F4A-E9DC-AD40-9B0F-4ED4FF954B68}" type="presOf" srcId="{B3889F0A-EFCE-DA43-9941-A663E33ED2B6}" destId="{25182735-39E4-6A49-96A3-B6F138F723A3}" srcOrd="0" destOrd="0" presId="urn:microsoft.com/office/officeart/2005/8/layout/hProcess9"/>
    <dgm:cxn modelId="{68CF8651-CBA1-6040-B281-16DA26BDCE91}" type="presOf" srcId="{1D8E65C5-1E7F-3946-AB6D-566301E82C5B}" destId="{F82DE3CF-B46D-894C-9E74-4C6E265572BC}" srcOrd="0" destOrd="0" presId="urn:microsoft.com/office/officeart/2005/8/layout/hProcess9"/>
    <dgm:cxn modelId="{90443CA0-FD7A-EF45-9DA1-81861835DA38}" srcId="{18A6C3D0-D89C-D149-9D14-FFE243774411}" destId="{1D8E65C5-1E7F-3946-AB6D-566301E82C5B}" srcOrd="2" destOrd="0" parTransId="{598D2889-A4C3-6C46-8996-984BF5036193}" sibTransId="{E7F8FB03-8AD9-9949-8D68-16FD4E66FE2B}"/>
    <dgm:cxn modelId="{534998C5-72A4-5E40-8538-4CCBA1780984}" srcId="{18A6C3D0-D89C-D149-9D14-FFE243774411}" destId="{B3889F0A-EFCE-DA43-9941-A663E33ED2B6}" srcOrd="3" destOrd="0" parTransId="{6C3E9447-F537-904B-B05E-BF42940A3D69}" sibTransId="{7490EB8D-1852-AB4E-BDA0-FEF414C7388C}"/>
    <dgm:cxn modelId="{FF389CD2-FFFA-8B4B-A937-DE4CE06F6C32}" type="presOf" srcId="{2E32E68B-6ABC-1C4A-B28C-ED991F6A2DA5}" destId="{29158119-9CFA-A141-9F92-3C4C65C221B2}" srcOrd="0" destOrd="0" presId="urn:microsoft.com/office/officeart/2005/8/layout/hProcess9"/>
    <dgm:cxn modelId="{361534F5-47F5-7843-A143-0F148BB071C9}" type="presOf" srcId="{D53B7D37-95BA-4445-9F6A-33E3C54DD69A}" destId="{E3417E63-0B90-874B-AE3A-9F5835A0606B}" srcOrd="0" destOrd="0" presId="urn:microsoft.com/office/officeart/2005/8/layout/hProcess9"/>
    <dgm:cxn modelId="{CAB3732B-0940-6E47-BD43-1F93BEF63FE3}" type="presParOf" srcId="{C7975F03-40D1-DC45-BA3A-48E7D2EFEDF7}" destId="{10F40ACF-B513-DF4C-B648-EF3D31372EFB}" srcOrd="0" destOrd="0" presId="urn:microsoft.com/office/officeart/2005/8/layout/hProcess9"/>
    <dgm:cxn modelId="{5B41A7C5-2534-F24B-AAF8-954E3DCFBD76}" type="presParOf" srcId="{C7975F03-40D1-DC45-BA3A-48E7D2EFEDF7}" destId="{49F787CB-6362-E941-811F-D589DC410E45}" srcOrd="1" destOrd="0" presId="urn:microsoft.com/office/officeart/2005/8/layout/hProcess9"/>
    <dgm:cxn modelId="{DB489960-BA91-8B45-8012-24C454B24D4B}" type="presParOf" srcId="{49F787CB-6362-E941-811F-D589DC410E45}" destId="{29158119-9CFA-A141-9F92-3C4C65C221B2}" srcOrd="0" destOrd="0" presId="urn:microsoft.com/office/officeart/2005/8/layout/hProcess9"/>
    <dgm:cxn modelId="{D770FFC2-9B3E-964F-AB49-1F9A50181E7E}" type="presParOf" srcId="{49F787CB-6362-E941-811F-D589DC410E45}" destId="{86812C88-2909-4C44-8766-1B0EC48EF570}" srcOrd="1" destOrd="0" presId="urn:microsoft.com/office/officeart/2005/8/layout/hProcess9"/>
    <dgm:cxn modelId="{6E945193-732D-CF42-819F-BE5D1B706B17}" type="presParOf" srcId="{49F787CB-6362-E941-811F-D589DC410E45}" destId="{E3417E63-0B90-874B-AE3A-9F5835A0606B}" srcOrd="2" destOrd="0" presId="urn:microsoft.com/office/officeart/2005/8/layout/hProcess9"/>
    <dgm:cxn modelId="{419B1C78-0B8E-D34D-A9BD-BB81E306223F}" type="presParOf" srcId="{49F787CB-6362-E941-811F-D589DC410E45}" destId="{7221FA06-692B-7247-87F8-03F43DB5036A}" srcOrd="3" destOrd="0" presId="urn:microsoft.com/office/officeart/2005/8/layout/hProcess9"/>
    <dgm:cxn modelId="{EF6F2A5A-F55C-D443-9CE1-38F24BFCCD3E}" type="presParOf" srcId="{49F787CB-6362-E941-811F-D589DC410E45}" destId="{F82DE3CF-B46D-894C-9E74-4C6E265572BC}" srcOrd="4" destOrd="0" presId="urn:microsoft.com/office/officeart/2005/8/layout/hProcess9"/>
    <dgm:cxn modelId="{FED90A03-3A7F-0943-BF45-FDD485191037}" type="presParOf" srcId="{49F787CB-6362-E941-811F-D589DC410E45}" destId="{C56BFFE3-03C8-D34A-91D7-29609528A94A}" srcOrd="5" destOrd="0" presId="urn:microsoft.com/office/officeart/2005/8/layout/hProcess9"/>
    <dgm:cxn modelId="{5CC6E3AF-6CB0-764A-9F08-63D2B0611D25}" type="presParOf" srcId="{49F787CB-6362-E941-811F-D589DC410E45}" destId="{25182735-39E4-6A49-96A3-B6F138F723A3}"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A0D31-F01A-AB48-9A00-06C18B2F4F9B}">
      <dsp:nvSpPr>
        <dsp:cNvPr id="0" name=""/>
        <dsp:cNvSpPr/>
      </dsp:nvSpPr>
      <dsp:spPr>
        <a:xfrm>
          <a:off x="6097" y="474281"/>
          <a:ext cx="2892825" cy="297483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Font typeface="Arial" panose="020B0604020202020204" pitchFamily="34" charset="0"/>
            <a:buChar char="•"/>
          </a:pPr>
          <a:r>
            <a:rPr lang="en-GB" sz="1400" kern="1200">
              <a:effectLst/>
              <a:latin typeface="+mn-lt"/>
              <a:ea typeface="Calibri" panose="020F0502020204030204" pitchFamily="34" charset="0"/>
              <a:cs typeface="Times New Roman" panose="02020603050405020304" pitchFamily="18" charset="0"/>
            </a:rPr>
            <a:t>Grasp the interconnectedness between democratic values, democratic governance, and civic engagement on the one hand, and the rule of law on the other, as expressed by professionals; </a:t>
          </a:r>
          <a:endParaRPr lang="en-GB" sz="1400" kern="1200" dirty="0">
            <a:latin typeface="+mn-lt"/>
          </a:endParaRPr>
        </a:p>
        <a:p>
          <a:pPr marL="114300" lvl="1" indent="-114300" algn="l" defTabSz="622300">
            <a:lnSpc>
              <a:spcPct val="90000"/>
            </a:lnSpc>
            <a:spcBef>
              <a:spcPct val="0"/>
            </a:spcBef>
            <a:spcAft>
              <a:spcPct val="15000"/>
            </a:spcAft>
            <a:buChar char="•"/>
          </a:pPr>
          <a:r>
            <a:rPr lang="en-GB" sz="1400" kern="1200">
              <a:effectLst/>
              <a:latin typeface="+mn-lt"/>
              <a:ea typeface="Calibri" panose="020F0502020204030204" pitchFamily="34" charset="0"/>
              <a:cs typeface="Times New Roman" panose="02020603050405020304" pitchFamily="18" charset="0"/>
            </a:rPr>
            <a:t>Highlight the ways in which civic engagement can actively contribute to upholding the rule of law.</a:t>
          </a:r>
          <a:endParaRPr lang="en-CY" sz="1400" kern="1200" dirty="0">
            <a:effectLst/>
            <a:latin typeface="+mn-lt"/>
            <a:ea typeface="Calibri" panose="020F0502020204030204" pitchFamily="34" charset="0"/>
            <a:cs typeface="Times New Roman" panose="02020603050405020304" pitchFamily="18" charset="0"/>
          </a:endParaRPr>
        </a:p>
      </dsp:txBody>
      <dsp:txXfrm>
        <a:off x="74556" y="542740"/>
        <a:ext cx="2755907" cy="2200451"/>
      </dsp:txXfrm>
    </dsp:sp>
    <dsp:sp modelId="{880C172D-97BE-E246-A738-E438A9B4D491}">
      <dsp:nvSpPr>
        <dsp:cNvPr id="0" name=""/>
        <dsp:cNvSpPr/>
      </dsp:nvSpPr>
      <dsp:spPr>
        <a:xfrm>
          <a:off x="1546711" y="1265150"/>
          <a:ext cx="2860018" cy="2860018"/>
        </a:xfrm>
        <a:prstGeom prst="leftCircularArrow">
          <a:avLst>
            <a:gd name="adj1" fmla="val 3971"/>
            <a:gd name="adj2" fmla="val 498264"/>
            <a:gd name="adj3" fmla="val 1924580"/>
            <a:gd name="adj4" fmla="val 8675295"/>
            <a:gd name="adj5" fmla="val 4632"/>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E1FB01F-1DAC-7C4B-9511-56EB1A597EE8}">
      <dsp:nvSpPr>
        <dsp:cNvPr id="0" name=""/>
        <dsp:cNvSpPr/>
      </dsp:nvSpPr>
      <dsp:spPr>
        <a:xfrm>
          <a:off x="965619" y="2700186"/>
          <a:ext cx="1891792" cy="752303"/>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GB" sz="1400" kern="1200">
              <a:latin typeface="+mn-lt"/>
            </a:rPr>
            <a:t>Aim</a:t>
          </a:r>
          <a:endParaRPr lang="en-GB" sz="1400" kern="1200" dirty="0">
            <a:latin typeface="+mn-lt"/>
          </a:endParaRPr>
        </a:p>
      </dsp:txBody>
      <dsp:txXfrm>
        <a:off x="987653" y="2722220"/>
        <a:ext cx="1847724" cy="708235"/>
      </dsp:txXfrm>
    </dsp:sp>
    <dsp:sp modelId="{B9091DFB-EDDC-BF46-8D52-7C72F61A4924}">
      <dsp:nvSpPr>
        <dsp:cNvPr id="0" name=""/>
        <dsp:cNvSpPr/>
      </dsp:nvSpPr>
      <dsp:spPr>
        <a:xfrm>
          <a:off x="3439687" y="631492"/>
          <a:ext cx="2388511" cy="2660411"/>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en-GB" sz="1400" kern="1200">
              <a:latin typeface="+mn-lt"/>
            </a:rPr>
            <a:t>Data collected during </a:t>
          </a:r>
          <a:r>
            <a:rPr lang="en-GB" sz="1400" kern="1200">
              <a:effectLst/>
              <a:latin typeface="+mn-lt"/>
              <a:ea typeface="Calibri" panose="020F0502020204030204" pitchFamily="34" charset="0"/>
              <a:cs typeface="Times New Roman (Body CS)"/>
            </a:rPr>
            <a:t>the training session entitled ‘Citizen empowerment: Sustainable Rule of Law and European Values in Europe’;</a:t>
          </a:r>
          <a:r>
            <a:rPr lang="en-GB" sz="1400" kern="1200">
              <a:latin typeface="+mn-lt"/>
            </a:rPr>
            <a:t> </a:t>
          </a:r>
          <a:endParaRPr lang="en-GB" sz="1400" kern="1200" dirty="0">
            <a:latin typeface="+mn-lt"/>
          </a:endParaRPr>
        </a:p>
        <a:p>
          <a:pPr marL="114300" lvl="1" indent="-114300" algn="l" defTabSz="622300">
            <a:lnSpc>
              <a:spcPct val="90000"/>
            </a:lnSpc>
            <a:spcBef>
              <a:spcPct val="0"/>
            </a:spcBef>
            <a:spcAft>
              <a:spcPct val="15000"/>
            </a:spcAft>
            <a:buChar char="•"/>
          </a:pPr>
          <a:r>
            <a:rPr lang="en-GB" sz="1400" kern="1200">
              <a:latin typeface="+mn-lt"/>
            </a:rPr>
            <a:t>Hybrid format; </a:t>
          </a:r>
          <a:endParaRPr lang="en-GB" sz="1400" kern="1200" dirty="0">
            <a:latin typeface="+mn-lt"/>
          </a:endParaRPr>
        </a:p>
        <a:p>
          <a:pPr marL="114300" lvl="1" indent="-114300" algn="l" defTabSz="622300">
            <a:lnSpc>
              <a:spcPct val="90000"/>
            </a:lnSpc>
            <a:spcBef>
              <a:spcPct val="0"/>
            </a:spcBef>
            <a:spcAft>
              <a:spcPct val="15000"/>
            </a:spcAft>
            <a:buChar char="•"/>
          </a:pPr>
          <a:r>
            <a:rPr lang="en-GB" sz="1400" kern="1200">
              <a:latin typeface="+mn-lt"/>
            </a:rPr>
            <a:t>Three moderators; </a:t>
          </a:r>
          <a:endParaRPr lang="en-GB" sz="1400" kern="1200" dirty="0">
            <a:latin typeface="+mn-lt"/>
          </a:endParaRPr>
        </a:p>
        <a:p>
          <a:pPr marL="114300" lvl="1" indent="-114300" algn="l" defTabSz="622300">
            <a:lnSpc>
              <a:spcPct val="90000"/>
            </a:lnSpc>
            <a:spcBef>
              <a:spcPct val="0"/>
            </a:spcBef>
            <a:spcAft>
              <a:spcPct val="15000"/>
            </a:spcAft>
            <a:buChar char="•"/>
          </a:pPr>
          <a:r>
            <a:rPr lang="en-GB" sz="1400" kern="1200">
              <a:latin typeface="+mn-lt"/>
            </a:rPr>
            <a:t>Audio recorded;</a:t>
          </a:r>
          <a:endParaRPr lang="en-GB" sz="1400" kern="1200" dirty="0">
            <a:latin typeface="+mn-lt"/>
          </a:endParaRPr>
        </a:p>
      </dsp:txBody>
      <dsp:txXfrm>
        <a:off x="3500910" y="1262803"/>
        <a:ext cx="2266065" cy="1967876"/>
      </dsp:txXfrm>
    </dsp:sp>
    <dsp:sp modelId="{0ED88D02-A52D-5648-ADC0-0CC8A9C5E759}">
      <dsp:nvSpPr>
        <dsp:cNvPr id="0" name=""/>
        <dsp:cNvSpPr/>
      </dsp:nvSpPr>
      <dsp:spPr>
        <a:xfrm>
          <a:off x="4669944" y="-150943"/>
          <a:ext cx="3028752" cy="3028752"/>
        </a:xfrm>
        <a:prstGeom prst="circularArrow">
          <a:avLst>
            <a:gd name="adj1" fmla="val 3749"/>
            <a:gd name="adj2" fmla="val 468002"/>
            <a:gd name="adj3" fmla="val 19426317"/>
            <a:gd name="adj4" fmla="val 12645341"/>
            <a:gd name="adj5" fmla="val 4374"/>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169C049-FE7E-3942-967F-CDC855EEFEE0}">
      <dsp:nvSpPr>
        <dsp:cNvPr id="0" name=""/>
        <dsp:cNvSpPr/>
      </dsp:nvSpPr>
      <dsp:spPr>
        <a:xfrm>
          <a:off x="4042757" y="651925"/>
          <a:ext cx="1891792" cy="752303"/>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GB" sz="1400" kern="1200">
              <a:latin typeface="+mn-lt"/>
            </a:rPr>
            <a:t>Data Collection</a:t>
          </a:r>
          <a:endParaRPr lang="en-GB" sz="1400" kern="1200" dirty="0">
            <a:latin typeface="+mn-lt"/>
          </a:endParaRPr>
        </a:p>
      </dsp:txBody>
      <dsp:txXfrm>
        <a:off x="4064791" y="673959"/>
        <a:ext cx="1847724" cy="708235"/>
      </dsp:txXfrm>
    </dsp:sp>
    <dsp:sp modelId="{A3066C11-9101-FE43-B0DA-85437FD55EA8}">
      <dsp:nvSpPr>
        <dsp:cNvPr id="0" name=""/>
        <dsp:cNvSpPr/>
      </dsp:nvSpPr>
      <dsp:spPr>
        <a:xfrm>
          <a:off x="6475314" y="609041"/>
          <a:ext cx="2314468" cy="270531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en-GB" sz="1400" kern="1200">
              <a:latin typeface="+mn-lt"/>
            </a:rPr>
            <a:t>76 applications for attendance: </a:t>
          </a:r>
          <a:endParaRPr lang="en-GB" sz="1400" kern="1200" dirty="0">
            <a:latin typeface="+mn-lt"/>
          </a:endParaRPr>
        </a:p>
        <a:p>
          <a:pPr marL="228600" lvl="2" indent="-114300" algn="l" defTabSz="622300">
            <a:lnSpc>
              <a:spcPct val="90000"/>
            </a:lnSpc>
            <a:spcBef>
              <a:spcPct val="0"/>
            </a:spcBef>
            <a:spcAft>
              <a:spcPct val="15000"/>
            </a:spcAft>
            <a:buChar char="•"/>
          </a:pPr>
          <a:r>
            <a:rPr lang="en-GB" sz="1400" kern="1200">
              <a:latin typeface="+mn-lt"/>
            </a:rPr>
            <a:t>46 advocates; </a:t>
          </a:r>
          <a:endParaRPr lang="en-GB" sz="1400" kern="1200" dirty="0">
            <a:latin typeface="+mn-lt"/>
          </a:endParaRPr>
        </a:p>
        <a:p>
          <a:pPr marL="228600" lvl="2" indent="-114300" algn="l" defTabSz="622300">
            <a:lnSpc>
              <a:spcPct val="90000"/>
            </a:lnSpc>
            <a:spcBef>
              <a:spcPct val="0"/>
            </a:spcBef>
            <a:spcAft>
              <a:spcPct val="15000"/>
            </a:spcAft>
            <a:buChar char="•"/>
          </a:pPr>
          <a:r>
            <a:rPr lang="en-GB" sz="1400" kern="1200">
              <a:latin typeface="+mn-lt"/>
            </a:rPr>
            <a:t>Students, university graduates; </a:t>
          </a:r>
          <a:endParaRPr lang="en-GB" sz="1400" kern="1200" dirty="0">
            <a:latin typeface="+mn-lt"/>
          </a:endParaRPr>
        </a:p>
        <a:p>
          <a:pPr marL="228600" lvl="2" indent="-114300" algn="l" defTabSz="622300">
            <a:lnSpc>
              <a:spcPct val="90000"/>
            </a:lnSpc>
            <a:spcBef>
              <a:spcPct val="0"/>
            </a:spcBef>
            <a:spcAft>
              <a:spcPct val="15000"/>
            </a:spcAft>
            <a:buChar char="•"/>
          </a:pPr>
          <a:r>
            <a:rPr lang="en-GB" sz="1400" kern="1200">
              <a:latin typeface="+mn-lt"/>
            </a:rPr>
            <a:t>Educators and researchers; </a:t>
          </a:r>
          <a:endParaRPr lang="en-GB" sz="1400" kern="1200" dirty="0">
            <a:latin typeface="+mn-lt"/>
          </a:endParaRPr>
        </a:p>
        <a:p>
          <a:pPr marL="228600" lvl="2" indent="-114300" algn="l" defTabSz="622300">
            <a:lnSpc>
              <a:spcPct val="90000"/>
            </a:lnSpc>
            <a:spcBef>
              <a:spcPct val="0"/>
            </a:spcBef>
            <a:spcAft>
              <a:spcPct val="15000"/>
            </a:spcAft>
            <a:buChar char="•"/>
          </a:pPr>
          <a:r>
            <a:rPr lang="en-GB" sz="1400" kern="1200">
              <a:latin typeface="+mn-lt"/>
            </a:rPr>
            <a:t>Law enforcement officers.</a:t>
          </a:r>
          <a:endParaRPr lang="en-GB" sz="1400" kern="1200" dirty="0">
            <a:latin typeface="+mn-lt"/>
          </a:endParaRPr>
        </a:p>
      </dsp:txBody>
      <dsp:txXfrm>
        <a:off x="6537571" y="671298"/>
        <a:ext cx="2189954" cy="2001089"/>
      </dsp:txXfrm>
    </dsp:sp>
    <dsp:sp modelId="{04C64280-1A7E-1F42-A37A-7CDC9292C407}">
      <dsp:nvSpPr>
        <dsp:cNvPr id="0" name=""/>
        <dsp:cNvSpPr/>
      </dsp:nvSpPr>
      <dsp:spPr>
        <a:xfrm>
          <a:off x="7731720" y="1487567"/>
          <a:ext cx="2558784" cy="2558784"/>
        </a:xfrm>
        <a:prstGeom prst="leftCircularArrow">
          <a:avLst>
            <a:gd name="adj1" fmla="val 4438"/>
            <a:gd name="adj2" fmla="val 563300"/>
            <a:gd name="adj3" fmla="val 1932805"/>
            <a:gd name="adj4" fmla="val 8618484"/>
            <a:gd name="adj5" fmla="val 5178"/>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D54DC49-7009-C74E-9368-2BB32A6C62FD}">
      <dsp:nvSpPr>
        <dsp:cNvPr id="0" name=""/>
        <dsp:cNvSpPr/>
      </dsp:nvSpPr>
      <dsp:spPr>
        <a:xfrm>
          <a:off x="7133966" y="2700194"/>
          <a:ext cx="1891792" cy="752303"/>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GB" sz="1400" kern="1200">
              <a:latin typeface="+mn-lt"/>
            </a:rPr>
            <a:t>Participant Pool</a:t>
          </a:r>
          <a:endParaRPr lang="en-GB" sz="1400" kern="1200" dirty="0">
            <a:latin typeface="+mn-lt"/>
          </a:endParaRPr>
        </a:p>
      </dsp:txBody>
      <dsp:txXfrm>
        <a:off x="7156000" y="2722228"/>
        <a:ext cx="1847724" cy="708235"/>
      </dsp:txXfrm>
    </dsp:sp>
    <dsp:sp modelId="{D906E58A-612F-7042-A6BF-5B12A7A2A1F6}">
      <dsp:nvSpPr>
        <dsp:cNvPr id="0" name=""/>
        <dsp:cNvSpPr/>
      </dsp:nvSpPr>
      <dsp:spPr>
        <a:xfrm>
          <a:off x="9473920" y="1084010"/>
          <a:ext cx="2128266" cy="1755374"/>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en-GB" sz="1400" kern="1200">
              <a:latin typeface="+mn-lt"/>
            </a:rPr>
            <a:t>informed consent; </a:t>
          </a:r>
          <a:endParaRPr lang="en-GB" sz="1400" kern="1200" dirty="0">
            <a:latin typeface="+mn-lt"/>
          </a:endParaRPr>
        </a:p>
        <a:p>
          <a:pPr marL="114300" lvl="1" indent="-114300" algn="l" defTabSz="622300">
            <a:lnSpc>
              <a:spcPct val="90000"/>
            </a:lnSpc>
            <a:spcBef>
              <a:spcPct val="0"/>
            </a:spcBef>
            <a:spcAft>
              <a:spcPct val="15000"/>
            </a:spcAft>
            <a:buChar char="•"/>
          </a:pPr>
          <a:r>
            <a:rPr lang="en-GB" sz="1400" kern="1200">
              <a:latin typeface="+mn-lt"/>
            </a:rPr>
            <a:t>anonymity; </a:t>
          </a:r>
          <a:endParaRPr lang="en-GB" sz="1400" kern="1200" dirty="0">
            <a:latin typeface="+mn-lt"/>
          </a:endParaRPr>
        </a:p>
        <a:p>
          <a:pPr marL="114300" lvl="1" indent="-114300" algn="l" defTabSz="622300">
            <a:lnSpc>
              <a:spcPct val="90000"/>
            </a:lnSpc>
            <a:spcBef>
              <a:spcPct val="0"/>
            </a:spcBef>
            <a:spcAft>
              <a:spcPct val="15000"/>
            </a:spcAft>
            <a:buChar char="•"/>
          </a:pPr>
          <a:r>
            <a:rPr lang="en-GB" sz="1400" kern="1200">
              <a:latin typeface="+mn-lt"/>
            </a:rPr>
            <a:t>confidentiality; </a:t>
          </a:r>
          <a:endParaRPr lang="en-GB" sz="1400" kern="1200" dirty="0">
            <a:latin typeface="+mn-lt"/>
          </a:endParaRPr>
        </a:p>
        <a:p>
          <a:pPr marL="114300" lvl="1" indent="-114300" algn="l" defTabSz="622300">
            <a:lnSpc>
              <a:spcPct val="90000"/>
            </a:lnSpc>
            <a:spcBef>
              <a:spcPct val="0"/>
            </a:spcBef>
            <a:spcAft>
              <a:spcPct val="15000"/>
            </a:spcAft>
            <a:buChar char="•"/>
          </a:pPr>
          <a:r>
            <a:rPr lang="en-GB" sz="1400" kern="1200">
              <a:latin typeface="+mn-lt"/>
            </a:rPr>
            <a:t>data management and protection;</a:t>
          </a:r>
          <a:endParaRPr lang="en-GB" sz="1400" kern="1200" dirty="0">
            <a:latin typeface="+mn-lt"/>
          </a:endParaRPr>
        </a:p>
      </dsp:txBody>
      <dsp:txXfrm>
        <a:off x="9514316" y="1500558"/>
        <a:ext cx="2047474" cy="1298431"/>
      </dsp:txXfrm>
    </dsp:sp>
    <dsp:sp modelId="{2FBEB27C-49D0-5845-A186-2AC8DF409B11}">
      <dsp:nvSpPr>
        <dsp:cNvPr id="0" name=""/>
        <dsp:cNvSpPr/>
      </dsp:nvSpPr>
      <dsp:spPr>
        <a:xfrm>
          <a:off x="9946868" y="707858"/>
          <a:ext cx="1891792" cy="752303"/>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GB" sz="1400" kern="1200">
              <a:latin typeface="+mn-lt"/>
            </a:rPr>
            <a:t>Ethical Issues</a:t>
          </a:r>
          <a:endParaRPr lang="en-GB" sz="1400" kern="1200" dirty="0">
            <a:latin typeface="+mn-lt"/>
          </a:endParaRPr>
        </a:p>
      </dsp:txBody>
      <dsp:txXfrm>
        <a:off x="9968902" y="729892"/>
        <a:ext cx="1847724" cy="7082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9895C-F0CB-C249-8CD2-6CF37ACE7840}">
      <dsp:nvSpPr>
        <dsp:cNvPr id="0" name=""/>
        <dsp:cNvSpPr/>
      </dsp:nvSpPr>
      <dsp:spPr>
        <a:xfrm rot="4396374">
          <a:off x="1155608" y="917531"/>
          <a:ext cx="3980397" cy="2775831"/>
        </a:xfrm>
        <a:prstGeom prst="swooshArrow">
          <a:avLst>
            <a:gd name="adj1" fmla="val 16310"/>
            <a:gd name="adj2" fmla="val 313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17FACA1-63D8-A542-B847-7257CDE22CAC}">
      <dsp:nvSpPr>
        <dsp:cNvPr id="0" name=""/>
        <dsp:cNvSpPr/>
      </dsp:nvSpPr>
      <dsp:spPr>
        <a:xfrm>
          <a:off x="2512270" y="1191455"/>
          <a:ext cx="100517" cy="100517"/>
        </a:xfrm>
        <a:prstGeom prst="ellipse">
          <a:avLst/>
        </a:prstGeom>
        <a:solidFill>
          <a:schemeClr val="dk2">
            <a:tint val="60000"/>
            <a:hueOff val="0"/>
            <a:satOff val="0"/>
            <a:lumOff val="0"/>
            <a:alphaOff val="0"/>
          </a:schemeClr>
        </a:solidFill>
        <a:ln>
          <a:noFill/>
        </a:ln>
        <a:effectLst>
          <a:outerShdw blurRad="57150" dist="19050" dir="5400000" algn="ctr" rotWithShape="0">
            <a:srgbClr val="000000">
              <a:alpha val="63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CD181B14-8584-2B4A-99D9-2E77812F94F9}">
      <dsp:nvSpPr>
        <dsp:cNvPr id="0" name=""/>
        <dsp:cNvSpPr/>
      </dsp:nvSpPr>
      <dsp:spPr>
        <a:xfrm>
          <a:off x="2994109" y="1528511"/>
          <a:ext cx="100517" cy="100517"/>
        </a:xfrm>
        <a:prstGeom prst="ellipse">
          <a:avLst/>
        </a:prstGeom>
        <a:solidFill>
          <a:schemeClr val="dk2">
            <a:tint val="60000"/>
            <a:hueOff val="0"/>
            <a:satOff val="0"/>
            <a:lumOff val="0"/>
            <a:alphaOff val="0"/>
          </a:schemeClr>
        </a:solidFill>
        <a:ln>
          <a:noFill/>
        </a:ln>
        <a:effectLst>
          <a:outerShdw blurRad="57150" dist="19050" dir="5400000" algn="ctr" rotWithShape="0">
            <a:srgbClr val="000000">
              <a:alpha val="63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12D3E789-7010-D74B-BB7D-3C9DBA2F0BE4}">
      <dsp:nvSpPr>
        <dsp:cNvPr id="0" name=""/>
        <dsp:cNvSpPr/>
      </dsp:nvSpPr>
      <dsp:spPr>
        <a:xfrm>
          <a:off x="3399868" y="1921359"/>
          <a:ext cx="100517" cy="100517"/>
        </a:xfrm>
        <a:prstGeom prst="ellipse">
          <a:avLst/>
        </a:prstGeom>
        <a:solidFill>
          <a:schemeClr val="dk2">
            <a:tint val="60000"/>
            <a:hueOff val="0"/>
            <a:satOff val="0"/>
            <a:lumOff val="0"/>
            <a:alphaOff val="0"/>
          </a:schemeClr>
        </a:solidFill>
        <a:ln>
          <a:noFill/>
        </a:ln>
        <a:effectLst>
          <a:outerShdw blurRad="57150" dist="19050" dir="5400000" algn="ctr" rotWithShape="0">
            <a:srgbClr val="000000">
              <a:alpha val="63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9D642839-C901-0F4F-AC38-D3F0E8133B80}">
      <dsp:nvSpPr>
        <dsp:cNvPr id="0" name=""/>
        <dsp:cNvSpPr/>
      </dsp:nvSpPr>
      <dsp:spPr>
        <a:xfrm>
          <a:off x="888774" y="0"/>
          <a:ext cx="1876634" cy="737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b" anchorCtr="0">
          <a:noAutofit/>
        </a:bodyPr>
        <a:lstStyle/>
        <a:p>
          <a:pPr marL="0" lvl="0" indent="0" algn="ctr" defTabSz="711200">
            <a:lnSpc>
              <a:spcPct val="90000"/>
            </a:lnSpc>
            <a:spcBef>
              <a:spcPct val="0"/>
            </a:spcBef>
            <a:spcAft>
              <a:spcPct val="35000"/>
            </a:spcAft>
            <a:buNone/>
          </a:pPr>
          <a:r>
            <a:rPr lang="en-GB" sz="1600" kern="1200" dirty="0">
              <a:solidFill>
                <a:schemeClr val="bg1"/>
              </a:solidFill>
            </a:rPr>
            <a:t>Familiarisation with the data (via transcription and re-reading)</a:t>
          </a:r>
        </a:p>
      </dsp:txBody>
      <dsp:txXfrm>
        <a:off x="888774" y="0"/>
        <a:ext cx="1876634" cy="737743"/>
      </dsp:txXfrm>
    </dsp:sp>
    <dsp:sp modelId="{BDE99753-60F7-CB46-990F-26EB71CE1E85}">
      <dsp:nvSpPr>
        <dsp:cNvPr id="0" name=""/>
        <dsp:cNvSpPr/>
      </dsp:nvSpPr>
      <dsp:spPr>
        <a:xfrm>
          <a:off x="3120447" y="872842"/>
          <a:ext cx="2840311" cy="737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l" defTabSz="711200">
            <a:lnSpc>
              <a:spcPct val="90000"/>
            </a:lnSpc>
            <a:spcBef>
              <a:spcPct val="0"/>
            </a:spcBef>
            <a:spcAft>
              <a:spcPct val="35000"/>
            </a:spcAft>
            <a:buNone/>
          </a:pPr>
          <a:r>
            <a:rPr lang="en-GB" sz="1600" kern="1200" dirty="0">
              <a:solidFill>
                <a:schemeClr val="bg1"/>
              </a:solidFill>
            </a:rPr>
            <a:t>Initial coding </a:t>
          </a:r>
        </a:p>
      </dsp:txBody>
      <dsp:txXfrm>
        <a:off x="3120447" y="872842"/>
        <a:ext cx="2840311" cy="737743"/>
      </dsp:txXfrm>
    </dsp:sp>
    <dsp:sp modelId="{C880E0B4-59C1-2248-A3DA-FFBDA1391E52}">
      <dsp:nvSpPr>
        <dsp:cNvPr id="0" name=""/>
        <dsp:cNvSpPr/>
      </dsp:nvSpPr>
      <dsp:spPr>
        <a:xfrm>
          <a:off x="888774" y="1209898"/>
          <a:ext cx="1673754" cy="737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r" defTabSz="711200">
            <a:lnSpc>
              <a:spcPct val="90000"/>
            </a:lnSpc>
            <a:spcBef>
              <a:spcPct val="0"/>
            </a:spcBef>
            <a:spcAft>
              <a:spcPct val="35000"/>
            </a:spcAft>
            <a:buNone/>
          </a:pPr>
          <a:r>
            <a:rPr lang="en-GB" sz="1600" kern="1200" dirty="0">
              <a:solidFill>
                <a:schemeClr val="bg1"/>
              </a:solidFill>
            </a:rPr>
            <a:t>Review of coding </a:t>
          </a:r>
        </a:p>
      </dsp:txBody>
      <dsp:txXfrm>
        <a:off x="888774" y="1209898"/>
        <a:ext cx="1673754" cy="737743"/>
      </dsp:txXfrm>
    </dsp:sp>
    <dsp:sp modelId="{1A3DE65D-ED6C-294A-8F8D-0DB04886C922}">
      <dsp:nvSpPr>
        <dsp:cNvPr id="0" name=""/>
        <dsp:cNvSpPr/>
      </dsp:nvSpPr>
      <dsp:spPr>
        <a:xfrm>
          <a:off x="3750849" y="2355706"/>
          <a:ext cx="100517" cy="100517"/>
        </a:xfrm>
        <a:prstGeom prst="ellipse">
          <a:avLst/>
        </a:prstGeom>
        <a:solidFill>
          <a:schemeClr val="dk2">
            <a:tint val="60000"/>
            <a:hueOff val="0"/>
            <a:satOff val="0"/>
            <a:lumOff val="0"/>
            <a:alphaOff val="0"/>
          </a:schemeClr>
        </a:solidFill>
        <a:ln>
          <a:noFill/>
        </a:ln>
        <a:effectLst>
          <a:outerShdw blurRad="57150" dist="19050" dir="5400000" algn="ctr" rotWithShape="0">
            <a:srgbClr val="000000">
              <a:alpha val="63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E531773A-3655-6C4E-A4D5-385E03019B7C}">
      <dsp:nvSpPr>
        <dsp:cNvPr id="0" name=""/>
        <dsp:cNvSpPr/>
      </dsp:nvSpPr>
      <dsp:spPr>
        <a:xfrm>
          <a:off x="3982685" y="1602747"/>
          <a:ext cx="1978073" cy="737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l" defTabSz="711200">
            <a:lnSpc>
              <a:spcPct val="90000"/>
            </a:lnSpc>
            <a:spcBef>
              <a:spcPct val="0"/>
            </a:spcBef>
            <a:spcAft>
              <a:spcPct val="35000"/>
            </a:spcAft>
            <a:buNone/>
          </a:pPr>
          <a:r>
            <a:rPr lang="en-GB" sz="1600" kern="1200" dirty="0">
              <a:solidFill>
                <a:schemeClr val="bg1"/>
              </a:solidFill>
            </a:rPr>
            <a:t>Identification of themes</a:t>
          </a:r>
        </a:p>
      </dsp:txBody>
      <dsp:txXfrm>
        <a:off x="3982685" y="1602747"/>
        <a:ext cx="1978073" cy="737743"/>
      </dsp:txXfrm>
    </dsp:sp>
    <dsp:sp modelId="{59FACA18-2408-ED48-BB38-31AEFA71A2CA}">
      <dsp:nvSpPr>
        <dsp:cNvPr id="0" name=""/>
        <dsp:cNvSpPr/>
      </dsp:nvSpPr>
      <dsp:spPr>
        <a:xfrm>
          <a:off x="888774" y="2037093"/>
          <a:ext cx="2535992" cy="737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r" defTabSz="711200">
            <a:lnSpc>
              <a:spcPct val="90000"/>
            </a:lnSpc>
            <a:spcBef>
              <a:spcPct val="0"/>
            </a:spcBef>
            <a:spcAft>
              <a:spcPct val="35000"/>
            </a:spcAft>
            <a:buNone/>
          </a:pPr>
          <a:r>
            <a:rPr lang="en-GB" sz="1600" kern="1200" dirty="0">
              <a:solidFill>
                <a:schemeClr val="bg1"/>
              </a:solidFill>
            </a:rPr>
            <a:t>Review of themes</a:t>
          </a:r>
        </a:p>
      </dsp:txBody>
      <dsp:txXfrm>
        <a:off x="888774" y="2037093"/>
        <a:ext cx="2535992" cy="737743"/>
      </dsp:txXfrm>
    </dsp:sp>
    <dsp:sp modelId="{3C3BCAE0-B0AA-F848-A11F-21718EA32B6E}">
      <dsp:nvSpPr>
        <dsp:cNvPr id="0" name=""/>
        <dsp:cNvSpPr/>
      </dsp:nvSpPr>
      <dsp:spPr>
        <a:xfrm>
          <a:off x="4033866" y="2798813"/>
          <a:ext cx="100517" cy="100517"/>
        </a:xfrm>
        <a:prstGeom prst="ellipse">
          <a:avLst/>
        </a:prstGeom>
        <a:solidFill>
          <a:schemeClr val="dk2">
            <a:tint val="60000"/>
            <a:hueOff val="0"/>
            <a:satOff val="0"/>
            <a:lumOff val="0"/>
            <a:alphaOff val="0"/>
          </a:schemeClr>
        </a:solidFill>
        <a:ln>
          <a:noFill/>
        </a:ln>
        <a:effectLst>
          <a:outerShdw blurRad="57150" dist="19050" dir="5400000" algn="ctr" rotWithShape="0">
            <a:srgbClr val="000000">
              <a:alpha val="63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64A45A10-2553-4240-8B6C-A09A18B1B379}">
      <dsp:nvSpPr>
        <dsp:cNvPr id="0" name=""/>
        <dsp:cNvSpPr/>
      </dsp:nvSpPr>
      <dsp:spPr>
        <a:xfrm>
          <a:off x="4489883" y="2490285"/>
          <a:ext cx="1470875" cy="737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l" defTabSz="711200">
            <a:lnSpc>
              <a:spcPct val="90000"/>
            </a:lnSpc>
            <a:spcBef>
              <a:spcPct val="0"/>
            </a:spcBef>
            <a:spcAft>
              <a:spcPct val="35000"/>
            </a:spcAft>
            <a:buNone/>
          </a:pPr>
          <a:r>
            <a:rPr lang="en-GB" sz="1600" kern="1200" dirty="0">
              <a:solidFill>
                <a:schemeClr val="bg1"/>
              </a:solidFill>
            </a:rPr>
            <a:t>Integration of data into categories</a:t>
          </a:r>
        </a:p>
      </dsp:txBody>
      <dsp:txXfrm>
        <a:off x="4489883" y="2490285"/>
        <a:ext cx="1470875" cy="737743"/>
      </dsp:txXfrm>
    </dsp:sp>
    <dsp:sp modelId="{CA6D61CC-59A3-6444-BF80-408BCD184673}">
      <dsp:nvSpPr>
        <dsp:cNvPr id="0" name=""/>
        <dsp:cNvSpPr/>
      </dsp:nvSpPr>
      <dsp:spPr>
        <a:xfrm>
          <a:off x="3424767" y="3873151"/>
          <a:ext cx="2535992" cy="737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t" anchorCtr="0">
          <a:noAutofit/>
        </a:bodyPr>
        <a:lstStyle/>
        <a:p>
          <a:pPr marL="0" lvl="0" indent="0" algn="ctr" defTabSz="711200">
            <a:lnSpc>
              <a:spcPct val="90000"/>
            </a:lnSpc>
            <a:spcBef>
              <a:spcPct val="0"/>
            </a:spcBef>
            <a:spcAft>
              <a:spcPct val="35000"/>
            </a:spcAft>
            <a:buNone/>
          </a:pPr>
          <a:r>
            <a:rPr lang="en-GB" sz="1600" kern="1200" dirty="0">
              <a:solidFill>
                <a:schemeClr val="bg1"/>
              </a:solidFill>
            </a:rPr>
            <a:t>Reporting </a:t>
          </a:r>
        </a:p>
      </dsp:txBody>
      <dsp:txXfrm>
        <a:off x="3424767" y="3873151"/>
        <a:ext cx="2535992" cy="7377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FC3CA-4222-5143-BAE6-9ACCD51AAF01}">
      <dsp:nvSpPr>
        <dsp:cNvPr id="0" name=""/>
        <dsp:cNvSpPr/>
      </dsp:nvSpPr>
      <dsp:spPr>
        <a:xfrm rot="10800000">
          <a:off x="871291" y="516"/>
          <a:ext cx="2849699" cy="614039"/>
        </a:xfrm>
        <a:prstGeom prst="homePlate">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0774" tIns="49530" rIns="92456" bIns="49530" numCol="1" spcCol="1270" anchor="ctr" anchorCtr="0">
          <a:noAutofit/>
        </a:bodyPr>
        <a:lstStyle/>
        <a:p>
          <a:pPr marL="0" lvl="0" indent="0" algn="ctr" defTabSz="577850">
            <a:lnSpc>
              <a:spcPct val="90000"/>
            </a:lnSpc>
            <a:spcBef>
              <a:spcPct val="0"/>
            </a:spcBef>
            <a:spcAft>
              <a:spcPct val="35000"/>
            </a:spcAft>
            <a:buNone/>
          </a:pPr>
          <a:r>
            <a:rPr lang="en-GB" sz="1300" kern="1200" dirty="0"/>
            <a:t>Creation of cultures of social mediation; </a:t>
          </a:r>
          <a:endParaRPr lang="en-CY" sz="1300" kern="1200" dirty="0"/>
        </a:p>
      </dsp:txBody>
      <dsp:txXfrm rot="10800000">
        <a:off x="1024801" y="516"/>
        <a:ext cx="2696189" cy="614039"/>
      </dsp:txXfrm>
    </dsp:sp>
    <dsp:sp modelId="{A76CD0FC-A4B2-1040-B511-C17973C01CA1}">
      <dsp:nvSpPr>
        <dsp:cNvPr id="0" name=""/>
        <dsp:cNvSpPr/>
      </dsp:nvSpPr>
      <dsp:spPr>
        <a:xfrm>
          <a:off x="564271" y="516"/>
          <a:ext cx="614039" cy="614039"/>
        </a:xfrm>
        <a:prstGeom prst="ellipse">
          <a:avLst/>
        </a:prstGeom>
        <a:solidFill>
          <a:schemeClr val="dk2">
            <a:tint val="5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FA5D6480-C7AF-8B47-950C-B2B4FD354749}">
      <dsp:nvSpPr>
        <dsp:cNvPr id="0" name=""/>
        <dsp:cNvSpPr/>
      </dsp:nvSpPr>
      <dsp:spPr>
        <a:xfrm rot="10800000">
          <a:off x="871291" y="797851"/>
          <a:ext cx="2849699" cy="614039"/>
        </a:xfrm>
        <a:prstGeom prst="homePlate">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0774" tIns="49530" rIns="92456" bIns="49530" numCol="1" spcCol="1270" anchor="ctr" anchorCtr="0">
          <a:noAutofit/>
        </a:bodyPr>
        <a:lstStyle/>
        <a:p>
          <a:pPr marL="0" lvl="0" indent="0" algn="ctr" defTabSz="577850">
            <a:lnSpc>
              <a:spcPct val="90000"/>
            </a:lnSpc>
            <a:spcBef>
              <a:spcPct val="0"/>
            </a:spcBef>
            <a:spcAft>
              <a:spcPct val="35000"/>
            </a:spcAft>
            <a:buNone/>
          </a:pPr>
          <a:r>
            <a:rPr lang="en-GB" sz="1300" kern="1200"/>
            <a:t>Widespread institutional/community support; </a:t>
          </a:r>
          <a:endParaRPr lang="en-CY" sz="1300" kern="1200"/>
        </a:p>
      </dsp:txBody>
      <dsp:txXfrm rot="10800000">
        <a:off x="1024801" y="797851"/>
        <a:ext cx="2696189" cy="614039"/>
      </dsp:txXfrm>
    </dsp:sp>
    <dsp:sp modelId="{815DEF69-90D8-884E-A0F6-263BE0F9F35D}">
      <dsp:nvSpPr>
        <dsp:cNvPr id="0" name=""/>
        <dsp:cNvSpPr/>
      </dsp:nvSpPr>
      <dsp:spPr>
        <a:xfrm>
          <a:off x="564271" y="797851"/>
          <a:ext cx="614039" cy="614039"/>
        </a:xfrm>
        <a:prstGeom prst="ellipse">
          <a:avLst/>
        </a:prstGeom>
        <a:solidFill>
          <a:schemeClr val="dk2">
            <a:tint val="5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B3E47F27-E858-F14C-AFCB-DC7252B75023}">
      <dsp:nvSpPr>
        <dsp:cNvPr id="0" name=""/>
        <dsp:cNvSpPr/>
      </dsp:nvSpPr>
      <dsp:spPr>
        <a:xfrm rot="10800000">
          <a:off x="871291" y="1595186"/>
          <a:ext cx="2849699" cy="614039"/>
        </a:xfrm>
        <a:prstGeom prst="homePlate">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0774" tIns="49530" rIns="92456" bIns="49530" numCol="1" spcCol="1270" anchor="ctr" anchorCtr="0">
          <a:noAutofit/>
        </a:bodyPr>
        <a:lstStyle/>
        <a:p>
          <a:pPr marL="0" lvl="0" indent="0" algn="ctr" defTabSz="577850">
            <a:lnSpc>
              <a:spcPct val="90000"/>
            </a:lnSpc>
            <a:spcBef>
              <a:spcPct val="0"/>
            </a:spcBef>
            <a:spcAft>
              <a:spcPct val="35000"/>
            </a:spcAft>
            <a:buNone/>
          </a:pPr>
          <a:r>
            <a:rPr lang="en-GB" sz="1300" kern="1200" dirty="0"/>
            <a:t>Availability of opportunities to access SM; </a:t>
          </a:r>
          <a:endParaRPr lang="en-CY" sz="1300" kern="1200"/>
        </a:p>
      </dsp:txBody>
      <dsp:txXfrm rot="10800000">
        <a:off x="1024801" y="1595186"/>
        <a:ext cx="2696189" cy="614039"/>
      </dsp:txXfrm>
    </dsp:sp>
    <dsp:sp modelId="{AFAE7015-BECA-6547-89C4-51092BB68149}">
      <dsp:nvSpPr>
        <dsp:cNvPr id="0" name=""/>
        <dsp:cNvSpPr/>
      </dsp:nvSpPr>
      <dsp:spPr>
        <a:xfrm>
          <a:off x="564271" y="1595186"/>
          <a:ext cx="614039" cy="614039"/>
        </a:xfrm>
        <a:prstGeom prst="ellipse">
          <a:avLst/>
        </a:prstGeom>
        <a:solidFill>
          <a:schemeClr val="dk2">
            <a:tint val="5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0E619E9B-C461-BE43-BE1F-AE66C36E29C3}">
      <dsp:nvSpPr>
        <dsp:cNvPr id="0" name=""/>
        <dsp:cNvSpPr/>
      </dsp:nvSpPr>
      <dsp:spPr>
        <a:xfrm rot="10800000">
          <a:off x="871291" y="2392521"/>
          <a:ext cx="2849699" cy="614039"/>
        </a:xfrm>
        <a:prstGeom prst="homePlate">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0774" tIns="49530" rIns="92456" bIns="49530" numCol="1" spcCol="1270" anchor="ctr" anchorCtr="0">
          <a:noAutofit/>
        </a:bodyPr>
        <a:lstStyle/>
        <a:p>
          <a:pPr marL="0" lvl="0" indent="0" algn="ctr" defTabSz="577850">
            <a:lnSpc>
              <a:spcPct val="90000"/>
            </a:lnSpc>
            <a:spcBef>
              <a:spcPct val="0"/>
            </a:spcBef>
            <a:spcAft>
              <a:spcPct val="35000"/>
            </a:spcAft>
            <a:buNone/>
          </a:pPr>
          <a:r>
            <a:rPr lang="en-GB" sz="1300" kern="1200"/>
            <a:t>Availability of guiding frameworks for SM.</a:t>
          </a:r>
          <a:endParaRPr lang="en-CY" sz="1300" kern="1200"/>
        </a:p>
      </dsp:txBody>
      <dsp:txXfrm rot="10800000">
        <a:off x="1024801" y="2392521"/>
        <a:ext cx="2696189" cy="614039"/>
      </dsp:txXfrm>
    </dsp:sp>
    <dsp:sp modelId="{8C6078FF-A50A-7647-94AB-BE2FDE3D9030}">
      <dsp:nvSpPr>
        <dsp:cNvPr id="0" name=""/>
        <dsp:cNvSpPr/>
      </dsp:nvSpPr>
      <dsp:spPr>
        <a:xfrm>
          <a:off x="564271" y="2392521"/>
          <a:ext cx="614039" cy="614039"/>
        </a:xfrm>
        <a:prstGeom prst="ellipse">
          <a:avLst/>
        </a:prstGeom>
        <a:solidFill>
          <a:schemeClr val="dk2">
            <a:tint val="5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F40ACF-B513-DF4C-B648-EF3D31372EFB}">
      <dsp:nvSpPr>
        <dsp:cNvPr id="0" name=""/>
        <dsp:cNvSpPr/>
      </dsp:nvSpPr>
      <dsp:spPr>
        <a:xfrm>
          <a:off x="568637" y="0"/>
          <a:ext cx="6444556" cy="1978480"/>
        </a:xfrm>
        <a:prstGeom prst="rightArrow">
          <a:avLst/>
        </a:prstGeom>
        <a:gradFill rotWithShape="0">
          <a:gsLst>
            <a:gs pos="0">
              <a:schemeClr val="dk2">
                <a:tint val="40000"/>
                <a:hueOff val="0"/>
                <a:satOff val="0"/>
                <a:lumOff val="0"/>
                <a:alphaOff val="0"/>
                <a:satMod val="103000"/>
                <a:lumMod val="102000"/>
                <a:tint val="94000"/>
              </a:schemeClr>
            </a:gs>
            <a:gs pos="50000">
              <a:schemeClr val="dk2">
                <a:tint val="40000"/>
                <a:hueOff val="0"/>
                <a:satOff val="0"/>
                <a:lumOff val="0"/>
                <a:alphaOff val="0"/>
                <a:satMod val="110000"/>
                <a:lumMod val="100000"/>
                <a:shade val="100000"/>
              </a:schemeClr>
            </a:gs>
            <a:gs pos="100000">
              <a:schemeClr val="dk2">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29158119-9CFA-A141-9F92-3C4C65C221B2}">
      <dsp:nvSpPr>
        <dsp:cNvPr id="0" name=""/>
        <dsp:cNvSpPr/>
      </dsp:nvSpPr>
      <dsp:spPr>
        <a:xfrm>
          <a:off x="2591" y="593544"/>
          <a:ext cx="1683699" cy="791392"/>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Increased Civic Engagement</a:t>
          </a:r>
          <a:endParaRPr lang="en-CY" sz="1600" kern="1200" dirty="0"/>
        </a:p>
      </dsp:txBody>
      <dsp:txXfrm>
        <a:off x="41224" y="632177"/>
        <a:ext cx="1606433" cy="714126"/>
      </dsp:txXfrm>
    </dsp:sp>
    <dsp:sp modelId="{E3417E63-0B90-874B-AE3A-9F5835A0606B}">
      <dsp:nvSpPr>
        <dsp:cNvPr id="0" name=""/>
        <dsp:cNvSpPr/>
      </dsp:nvSpPr>
      <dsp:spPr>
        <a:xfrm>
          <a:off x="1966907" y="593544"/>
          <a:ext cx="1683699" cy="791392"/>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Social Cohesion</a:t>
          </a:r>
          <a:endParaRPr lang="en-CY" sz="1600" kern="1200"/>
        </a:p>
      </dsp:txBody>
      <dsp:txXfrm>
        <a:off x="2005540" y="632177"/>
        <a:ext cx="1606433" cy="714126"/>
      </dsp:txXfrm>
    </dsp:sp>
    <dsp:sp modelId="{F82DE3CF-B46D-894C-9E74-4C6E265572BC}">
      <dsp:nvSpPr>
        <dsp:cNvPr id="0" name=""/>
        <dsp:cNvSpPr/>
      </dsp:nvSpPr>
      <dsp:spPr>
        <a:xfrm>
          <a:off x="3931223" y="593544"/>
          <a:ext cx="1683699" cy="791392"/>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Further Democratisation</a:t>
          </a:r>
          <a:endParaRPr lang="en-CY" sz="1600" kern="1200"/>
        </a:p>
      </dsp:txBody>
      <dsp:txXfrm>
        <a:off x="3969856" y="632177"/>
        <a:ext cx="1606433" cy="714126"/>
      </dsp:txXfrm>
    </dsp:sp>
    <dsp:sp modelId="{25182735-39E4-6A49-96A3-B6F138F723A3}">
      <dsp:nvSpPr>
        <dsp:cNvPr id="0" name=""/>
        <dsp:cNvSpPr/>
      </dsp:nvSpPr>
      <dsp:spPr>
        <a:xfrm>
          <a:off x="5895539" y="593544"/>
          <a:ext cx="1683699" cy="791392"/>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Social Resilience</a:t>
          </a:r>
          <a:endParaRPr lang="en-CY" sz="1600" kern="1200"/>
        </a:p>
      </dsp:txBody>
      <dsp:txXfrm>
        <a:off x="5934172" y="632177"/>
        <a:ext cx="1606433" cy="71412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Y"/>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8C95C1-8A4E-1E4B-BE65-39E3A790450D}" type="datetimeFigureOut">
              <a:rPr lang="en-CY" smtClean="0"/>
              <a:t>5/23/23</a:t>
            </a:fld>
            <a:endParaRPr lang="en-CY"/>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Y"/>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Y"/>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Y"/>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16B32D-250F-8E41-9D95-9416863ACA29}" type="slidenum">
              <a:rPr lang="en-CY" smtClean="0"/>
              <a:t>‹#›</a:t>
            </a:fld>
            <a:endParaRPr lang="en-CY"/>
          </a:p>
        </p:txBody>
      </p:sp>
    </p:spTree>
    <p:extLst>
      <p:ext uri="{BB962C8B-B14F-4D97-AF65-F5344CB8AC3E}">
        <p14:creationId xmlns:p14="http://schemas.microsoft.com/office/powerpoint/2010/main" val="1215903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fld id="{2816B32D-250F-8E41-9D95-9416863ACA29}" type="slidenum">
              <a:rPr lang="en-CY" smtClean="0"/>
              <a:t>2</a:t>
            </a:fld>
            <a:endParaRPr lang="en-CY"/>
          </a:p>
        </p:txBody>
      </p:sp>
    </p:spTree>
    <p:extLst>
      <p:ext uri="{BB962C8B-B14F-4D97-AF65-F5344CB8AC3E}">
        <p14:creationId xmlns:p14="http://schemas.microsoft.com/office/powerpoint/2010/main" val="1438501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fld id="{2816B32D-250F-8E41-9D95-9416863ACA29}" type="slidenum">
              <a:rPr lang="en-CY" smtClean="0"/>
              <a:t>3</a:t>
            </a:fld>
            <a:endParaRPr lang="en-CY"/>
          </a:p>
        </p:txBody>
      </p:sp>
    </p:spTree>
    <p:extLst>
      <p:ext uri="{BB962C8B-B14F-4D97-AF65-F5344CB8AC3E}">
        <p14:creationId xmlns:p14="http://schemas.microsoft.com/office/powerpoint/2010/main" val="193190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16B32D-250F-8E41-9D95-9416863ACA29}" type="slidenum">
              <a:rPr lang="en-CY" smtClean="0"/>
              <a:t>5</a:t>
            </a:fld>
            <a:endParaRPr lang="en-CY"/>
          </a:p>
        </p:txBody>
      </p:sp>
    </p:spTree>
    <p:extLst>
      <p:ext uri="{BB962C8B-B14F-4D97-AF65-F5344CB8AC3E}">
        <p14:creationId xmlns:p14="http://schemas.microsoft.com/office/powerpoint/2010/main" val="4016573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16B32D-250F-8E41-9D95-9416863ACA29}" type="slidenum">
              <a:rPr lang="en-CY" smtClean="0"/>
              <a:t>7</a:t>
            </a:fld>
            <a:endParaRPr lang="en-CY"/>
          </a:p>
        </p:txBody>
      </p:sp>
    </p:spTree>
    <p:extLst>
      <p:ext uri="{BB962C8B-B14F-4D97-AF65-F5344CB8AC3E}">
        <p14:creationId xmlns:p14="http://schemas.microsoft.com/office/powerpoint/2010/main" val="1295170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16B32D-250F-8E41-9D95-9416863ACA29}" type="slidenum">
              <a:rPr lang="en-CY" smtClean="0"/>
              <a:t>8</a:t>
            </a:fld>
            <a:endParaRPr lang="en-CY"/>
          </a:p>
        </p:txBody>
      </p:sp>
    </p:spTree>
    <p:extLst>
      <p:ext uri="{BB962C8B-B14F-4D97-AF65-F5344CB8AC3E}">
        <p14:creationId xmlns:p14="http://schemas.microsoft.com/office/powerpoint/2010/main" val="944199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GB" dirty="0"/>
          </a:p>
        </p:txBody>
      </p:sp>
      <p:sp>
        <p:nvSpPr>
          <p:cNvPr id="4" name="Slide Number Placeholder 3"/>
          <p:cNvSpPr>
            <a:spLocks noGrp="1"/>
          </p:cNvSpPr>
          <p:nvPr>
            <p:ph type="sldNum" sz="quarter" idx="5"/>
          </p:nvPr>
        </p:nvSpPr>
        <p:spPr/>
        <p:txBody>
          <a:bodyPr/>
          <a:lstStyle/>
          <a:p>
            <a:fld id="{2816B32D-250F-8E41-9D95-9416863ACA29}" type="slidenum">
              <a:rPr lang="en-CY" smtClean="0"/>
              <a:t>9</a:t>
            </a:fld>
            <a:endParaRPr lang="en-CY"/>
          </a:p>
        </p:txBody>
      </p:sp>
    </p:spTree>
    <p:extLst>
      <p:ext uri="{BB962C8B-B14F-4D97-AF65-F5344CB8AC3E}">
        <p14:creationId xmlns:p14="http://schemas.microsoft.com/office/powerpoint/2010/main" val="492681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16B32D-250F-8E41-9D95-9416863ACA29}" type="slidenum">
              <a:rPr lang="en-CY" smtClean="0"/>
              <a:t>10</a:t>
            </a:fld>
            <a:endParaRPr lang="en-CY"/>
          </a:p>
        </p:txBody>
      </p:sp>
    </p:spTree>
    <p:extLst>
      <p:ext uri="{BB962C8B-B14F-4D97-AF65-F5344CB8AC3E}">
        <p14:creationId xmlns:p14="http://schemas.microsoft.com/office/powerpoint/2010/main" val="52142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4380E-781C-4810-B0BF-D7BE481A85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F74C261-A65D-43B5-AE84-F1777C16B0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629D15D-E915-4F4B-AF3B-0338B91C52FE}"/>
              </a:ext>
            </a:extLst>
          </p:cNvPr>
          <p:cNvSpPr>
            <a:spLocks noGrp="1"/>
          </p:cNvSpPr>
          <p:nvPr>
            <p:ph type="dt" sz="half" idx="10"/>
          </p:nvPr>
        </p:nvSpPr>
        <p:spPr/>
        <p:txBody>
          <a:bodyPr/>
          <a:lstStyle/>
          <a:p>
            <a:fld id="{3AE2A254-FCFD-4316-865D-C44F62A82D00}" type="datetimeFigureOut">
              <a:rPr lang="en-GB" smtClean="0"/>
              <a:t>23/05/2023</a:t>
            </a:fld>
            <a:endParaRPr lang="en-GB"/>
          </a:p>
        </p:txBody>
      </p:sp>
      <p:sp>
        <p:nvSpPr>
          <p:cNvPr id="5" name="Footer Placeholder 4">
            <a:extLst>
              <a:ext uri="{FF2B5EF4-FFF2-40B4-BE49-F238E27FC236}">
                <a16:creationId xmlns:a16="http://schemas.microsoft.com/office/drawing/2014/main" id="{7F046BF8-701A-4B69-9D96-CD39D3C284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3F3F8B-9693-4F40-8D4C-07D895A19D2E}"/>
              </a:ext>
            </a:extLst>
          </p:cNvPr>
          <p:cNvSpPr>
            <a:spLocks noGrp="1"/>
          </p:cNvSpPr>
          <p:nvPr>
            <p:ph type="sldNum" sz="quarter" idx="12"/>
          </p:nvPr>
        </p:nvSpPr>
        <p:spPr/>
        <p:txBody>
          <a:bodyPr/>
          <a:lstStyle/>
          <a:p>
            <a:fld id="{2B74539C-080A-44F5-8292-8600DE66B723}" type="slidenum">
              <a:rPr lang="en-GB" smtClean="0"/>
              <a:t>‹#›</a:t>
            </a:fld>
            <a:endParaRPr lang="en-GB"/>
          </a:p>
        </p:txBody>
      </p:sp>
    </p:spTree>
    <p:extLst>
      <p:ext uri="{BB962C8B-B14F-4D97-AF65-F5344CB8AC3E}">
        <p14:creationId xmlns:p14="http://schemas.microsoft.com/office/powerpoint/2010/main" val="331435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0B7EFDC-4BD1-428D-8DB2-ADEADB921A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052"/>
            <a:ext cx="12192000" cy="6858000"/>
          </a:xfrm>
          <a:prstGeom prst="rect">
            <a:avLst/>
          </a:prstGeom>
        </p:spPr>
      </p:pic>
      <p:sp>
        <p:nvSpPr>
          <p:cNvPr id="2" name="Title 1">
            <a:extLst>
              <a:ext uri="{FF2B5EF4-FFF2-40B4-BE49-F238E27FC236}">
                <a16:creationId xmlns:a16="http://schemas.microsoft.com/office/drawing/2014/main" id="{DA7AE049-6CD0-4758-AFDF-5B60B3A8B5CD}"/>
              </a:ext>
            </a:extLst>
          </p:cNvPr>
          <p:cNvSpPr>
            <a:spLocks noGrp="1"/>
          </p:cNvSpPr>
          <p:nvPr>
            <p:ph type="title"/>
          </p:nvPr>
        </p:nvSpPr>
        <p:spPr>
          <a:xfrm>
            <a:off x="1162396" y="1570472"/>
            <a:ext cx="10515600" cy="640714"/>
          </a:xfrm>
        </p:spPr>
        <p:txBody>
          <a:bodyPr>
            <a:normAutofit/>
          </a:bodyPr>
          <a:lstStyle>
            <a:lvl1pPr>
              <a:defRPr sz="320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C606FF64-7523-41AF-BC48-D409695EC5F6}"/>
              </a:ext>
            </a:extLst>
          </p:cNvPr>
          <p:cNvSpPr>
            <a:spLocks noGrp="1"/>
          </p:cNvSpPr>
          <p:nvPr>
            <p:ph idx="1"/>
          </p:nvPr>
        </p:nvSpPr>
        <p:spPr>
          <a:xfrm>
            <a:off x="1162396" y="2387933"/>
            <a:ext cx="10515600" cy="34725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97237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Graphical user interface&#10;&#10;Description automatically generated">
            <a:extLst>
              <a:ext uri="{FF2B5EF4-FFF2-40B4-BE49-F238E27FC236}">
                <a16:creationId xmlns:a16="http://schemas.microsoft.com/office/drawing/2014/main" id="{54542211-6B6D-4E02-8B0C-8A058B17A1B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E0A92F3-26CA-47F9-B079-556B520D83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2B11088-366D-4A0F-B7D2-0DDF62D52E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BC23C9-A5EA-4B6C-A3B1-1871770DE88C}"/>
              </a:ext>
            </a:extLst>
          </p:cNvPr>
          <p:cNvSpPr>
            <a:spLocks noGrp="1"/>
          </p:cNvSpPr>
          <p:nvPr>
            <p:ph type="dt" sz="half" idx="10"/>
          </p:nvPr>
        </p:nvSpPr>
        <p:spPr/>
        <p:txBody>
          <a:bodyPr/>
          <a:lstStyle/>
          <a:p>
            <a:fld id="{3AE2A254-FCFD-4316-865D-C44F62A82D00}" type="datetimeFigureOut">
              <a:rPr lang="en-GB" smtClean="0"/>
              <a:t>23/05/2023</a:t>
            </a:fld>
            <a:endParaRPr lang="en-GB"/>
          </a:p>
        </p:txBody>
      </p:sp>
      <p:sp>
        <p:nvSpPr>
          <p:cNvPr id="5" name="Footer Placeholder 4">
            <a:extLst>
              <a:ext uri="{FF2B5EF4-FFF2-40B4-BE49-F238E27FC236}">
                <a16:creationId xmlns:a16="http://schemas.microsoft.com/office/drawing/2014/main" id="{CE8F765D-4E96-435E-94D9-0BBFD9B56A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F7BE74-95B0-4F72-BDAB-34BF10482F1C}"/>
              </a:ext>
            </a:extLst>
          </p:cNvPr>
          <p:cNvSpPr>
            <a:spLocks noGrp="1"/>
          </p:cNvSpPr>
          <p:nvPr>
            <p:ph type="sldNum" sz="quarter" idx="12"/>
          </p:nvPr>
        </p:nvSpPr>
        <p:spPr/>
        <p:txBody>
          <a:bodyPr/>
          <a:lstStyle/>
          <a:p>
            <a:fld id="{2B74539C-080A-44F5-8292-8600DE66B723}" type="slidenum">
              <a:rPr lang="en-GB" smtClean="0"/>
              <a:t>‹#›</a:t>
            </a:fld>
            <a:endParaRPr lang="en-GB"/>
          </a:p>
        </p:txBody>
      </p:sp>
    </p:spTree>
    <p:extLst>
      <p:ext uri="{BB962C8B-B14F-4D97-AF65-F5344CB8AC3E}">
        <p14:creationId xmlns:p14="http://schemas.microsoft.com/office/powerpoint/2010/main" val="2850295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Graphical user interface&#10;&#10;Description automatically generated">
            <a:extLst>
              <a:ext uri="{FF2B5EF4-FFF2-40B4-BE49-F238E27FC236}">
                <a16:creationId xmlns:a16="http://schemas.microsoft.com/office/drawing/2014/main" id="{58765A91-E0F9-4C97-AB08-165B4533D11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265EF1B-23FC-40D7-98F3-C97F0C75701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6F79CD1-3DA5-424A-9802-1D6D38F356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462634D-A458-48F7-A4E8-57EE7CE71A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4832469-4983-4CC1-A727-997358A0F144}"/>
              </a:ext>
            </a:extLst>
          </p:cNvPr>
          <p:cNvSpPr>
            <a:spLocks noGrp="1"/>
          </p:cNvSpPr>
          <p:nvPr>
            <p:ph type="dt" sz="half" idx="10"/>
          </p:nvPr>
        </p:nvSpPr>
        <p:spPr/>
        <p:txBody>
          <a:bodyPr/>
          <a:lstStyle/>
          <a:p>
            <a:fld id="{3AE2A254-FCFD-4316-865D-C44F62A82D00}" type="datetimeFigureOut">
              <a:rPr lang="en-GB" smtClean="0"/>
              <a:t>23/05/2023</a:t>
            </a:fld>
            <a:endParaRPr lang="en-GB"/>
          </a:p>
        </p:txBody>
      </p:sp>
      <p:sp>
        <p:nvSpPr>
          <p:cNvPr id="6" name="Footer Placeholder 5">
            <a:extLst>
              <a:ext uri="{FF2B5EF4-FFF2-40B4-BE49-F238E27FC236}">
                <a16:creationId xmlns:a16="http://schemas.microsoft.com/office/drawing/2014/main" id="{B558F52D-4AE4-443C-988E-7C4481E7F5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633886-DC12-4F9D-9460-1C4AC58D3301}"/>
              </a:ext>
            </a:extLst>
          </p:cNvPr>
          <p:cNvSpPr>
            <a:spLocks noGrp="1"/>
          </p:cNvSpPr>
          <p:nvPr>
            <p:ph type="sldNum" sz="quarter" idx="12"/>
          </p:nvPr>
        </p:nvSpPr>
        <p:spPr/>
        <p:txBody>
          <a:bodyPr/>
          <a:lstStyle/>
          <a:p>
            <a:fld id="{2B74539C-080A-44F5-8292-8600DE66B723}" type="slidenum">
              <a:rPr lang="en-GB" smtClean="0"/>
              <a:t>‹#›</a:t>
            </a:fld>
            <a:endParaRPr lang="en-GB"/>
          </a:p>
        </p:txBody>
      </p:sp>
    </p:spTree>
    <p:extLst>
      <p:ext uri="{BB962C8B-B14F-4D97-AF65-F5344CB8AC3E}">
        <p14:creationId xmlns:p14="http://schemas.microsoft.com/office/powerpoint/2010/main" val="3256729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Graphical user interface&#10;&#10;Description automatically generated">
            <a:extLst>
              <a:ext uri="{FF2B5EF4-FFF2-40B4-BE49-F238E27FC236}">
                <a16:creationId xmlns:a16="http://schemas.microsoft.com/office/drawing/2014/main" id="{9FAF3061-E69D-40AB-927E-290D2A5AEF2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450434E-D0E5-4397-872B-5245689A61A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8C64CC-9F6D-4535-9A32-86C770D51F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8FB685-40F2-4D7F-9B30-B60F95321D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BA4171B-3B5F-400B-BB56-1B3F4ABD99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398720-0621-4383-A4E7-52E406D7C9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F694FA0-404D-4A7B-9E78-1CCC29432A10}"/>
              </a:ext>
            </a:extLst>
          </p:cNvPr>
          <p:cNvSpPr>
            <a:spLocks noGrp="1"/>
          </p:cNvSpPr>
          <p:nvPr>
            <p:ph type="dt" sz="half" idx="10"/>
          </p:nvPr>
        </p:nvSpPr>
        <p:spPr/>
        <p:txBody>
          <a:bodyPr/>
          <a:lstStyle/>
          <a:p>
            <a:fld id="{3AE2A254-FCFD-4316-865D-C44F62A82D00}" type="datetimeFigureOut">
              <a:rPr lang="en-GB" smtClean="0"/>
              <a:t>23/05/2023</a:t>
            </a:fld>
            <a:endParaRPr lang="en-GB"/>
          </a:p>
        </p:txBody>
      </p:sp>
      <p:sp>
        <p:nvSpPr>
          <p:cNvPr id="8" name="Footer Placeholder 7">
            <a:extLst>
              <a:ext uri="{FF2B5EF4-FFF2-40B4-BE49-F238E27FC236}">
                <a16:creationId xmlns:a16="http://schemas.microsoft.com/office/drawing/2014/main" id="{3F060739-FD9F-4B1F-8ED7-5D4535E248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31C40F4-21DA-437B-B893-A04166C356E6}"/>
              </a:ext>
            </a:extLst>
          </p:cNvPr>
          <p:cNvSpPr>
            <a:spLocks noGrp="1"/>
          </p:cNvSpPr>
          <p:nvPr>
            <p:ph type="sldNum" sz="quarter" idx="12"/>
          </p:nvPr>
        </p:nvSpPr>
        <p:spPr/>
        <p:txBody>
          <a:bodyPr/>
          <a:lstStyle/>
          <a:p>
            <a:fld id="{2B74539C-080A-44F5-8292-8600DE66B723}" type="slidenum">
              <a:rPr lang="en-GB" smtClean="0"/>
              <a:t>‹#›</a:t>
            </a:fld>
            <a:endParaRPr lang="en-GB"/>
          </a:p>
        </p:txBody>
      </p:sp>
    </p:spTree>
    <p:extLst>
      <p:ext uri="{BB962C8B-B14F-4D97-AF65-F5344CB8AC3E}">
        <p14:creationId xmlns:p14="http://schemas.microsoft.com/office/powerpoint/2010/main" val="4024069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Graphical user interface&#10;&#10;Description automatically generated">
            <a:extLst>
              <a:ext uri="{FF2B5EF4-FFF2-40B4-BE49-F238E27FC236}">
                <a16:creationId xmlns:a16="http://schemas.microsoft.com/office/drawing/2014/main" id="{C8A59155-0C54-4692-94A6-62860647713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02F929B-6C82-4C46-AD84-2F17B705F8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5160A4E-C204-462B-AE75-B553B40B05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CFA9482-607B-44FD-B743-9A0E5A49DF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6407A7-289D-4915-AAE1-F1742C0B2818}"/>
              </a:ext>
            </a:extLst>
          </p:cNvPr>
          <p:cNvSpPr>
            <a:spLocks noGrp="1"/>
          </p:cNvSpPr>
          <p:nvPr>
            <p:ph type="dt" sz="half" idx="10"/>
          </p:nvPr>
        </p:nvSpPr>
        <p:spPr/>
        <p:txBody>
          <a:bodyPr/>
          <a:lstStyle/>
          <a:p>
            <a:fld id="{3AE2A254-FCFD-4316-865D-C44F62A82D00}" type="datetimeFigureOut">
              <a:rPr lang="en-GB" smtClean="0"/>
              <a:t>23/05/2023</a:t>
            </a:fld>
            <a:endParaRPr lang="en-GB"/>
          </a:p>
        </p:txBody>
      </p:sp>
      <p:sp>
        <p:nvSpPr>
          <p:cNvPr id="6" name="Footer Placeholder 5">
            <a:extLst>
              <a:ext uri="{FF2B5EF4-FFF2-40B4-BE49-F238E27FC236}">
                <a16:creationId xmlns:a16="http://schemas.microsoft.com/office/drawing/2014/main" id="{23AA9093-05E6-4D7B-95F9-3DE4A2BF35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95551-E16E-4759-8124-9D0765EAD329}"/>
              </a:ext>
            </a:extLst>
          </p:cNvPr>
          <p:cNvSpPr>
            <a:spLocks noGrp="1"/>
          </p:cNvSpPr>
          <p:nvPr>
            <p:ph type="sldNum" sz="quarter" idx="12"/>
          </p:nvPr>
        </p:nvSpPr>
        <p:spPr/>
        <p:txBody>
          <a:bodyPr/>
          <a:lstStyle/>
          <a:p>
            <a:fld id="{2B74539C-080A-44F5-8292-8600DE66B723}" type="slidenum">
              <a:rPr lang="en-GB" smtClean="0"/>
              <a:t>‹#›</a:t>
            </a:fld>
            <a:endParaRPr lang="en-GB"/>
          </a:p>
        </p:txBody>
      </p:sp>
    </p:spTree>
    <p:extLst>
      <p:ext uri="{BB962C8B-B14F-4D97-AF65-F5344CB8AC3E}">
        <p14:creationId xmlns:p14="http://schemas.microsoft.com/office/powerpoint/2010/main" val="2358204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Graphical user interface&#10;&#10;Description automatically generated">
            <a:extLst>
              <a:ext uri="{FF2B5EF4-FFF2-40B4-BE49-F238E27FC236}">
                <a16:creationId xmlns:a16="http://schemas.microsoft.com/office/drawing/2014/main" id="{5BFCD2C9-8307-4D50-B2F8-EBD0EEE6F38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329A417-C043-4B87-947C-3E2B6E41A6E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179B087-9C32-4BC4-AA0D-935242C6F7F9}"/>
              </a:ext>
            </a:extLst>
          </p:cNvPr>
          <p:cNvSpPr>
            <a:spLocks noGrp="1"/>
          </p:cNvSpPr>
          <p:nvPr>
            <p:ph type="dt" sz="half" idx="10"/>
          </p:nvPr>
        </p:nvSpPr>
        <p:spPr/>
        <p:txBody>
          <a:bodyPr/>
          <a:lstStyle/>
          <a:p>
            <a:fld id="{3AE2A254-FCFD-4316-865D-C44F62A82D00}" type="datetimeFigureOut">
              <a:rPr lang="en-GB" smtClean="0"/>
              <a:t>23/05/2023</a:t>
            </a:fld>
            <a:endParaRPr lang="en-GB"/>
          </a:p>
        </p:txBody>
      </p:sp>
      <p:sp>
        <p:nvSpPr>
          <p:cNvPr id="4" name="Footer Placeholder 3">
            <a:extLst>
              <a:ext uri="{FF2B5EF4-FFF2-40B4-BE49-F238E27FC236}">
                <a16:creationId xmlns:a16="http://schemas.microsoft.com/office/drawing/2014/main" id="{168A95C1-F3E8-4F19-9781-699DF4A8802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EC38BEA-9F2E-47C3-B08F-7E2680800F87}"/>
              </a:ext>
            </a:extLst>
          </p:cNvPr>
          <p:cNvSpPr>
            <a:spLocks noGrp="1"/>
          </p:cNvSpPr>
          <p:nvPr>
            <p:ph type="sldNum" sz="quarter" idx="12"/>
          </p:nvPr>
        </p:nvSpPr>
        <p:spPr/>
        <p:txBody>
          <a:bodyPr/>
          <a:lstStyle/>
          <a:p>
            <a:fld id="{2B74539C-080A-44F5-8292-8600DE66B723}" type="slidenum">
              <a:rPr lang="en-GB" smtClean="0"/>
              <a:t>‹#›</a:t>
            </a:fld>
            <a:endParaRPr lang="en-GB"/>
          </a:p>
        </p:txBody>
      </p:sp>
    </p:spTree>
    <p:extLst>
      <p:ext uri="{BB962C8B-B14F-4D97-AF65-F5344CB8AC3E}">
        <p14:creationId xmlns:p14="http://schemas.microsoft.com/office/powerpoint/2010/main" val="361164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9615B-57E5-42A6-B5FB-08FF3DD64E3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876E8A5-0AFD-422A-80E4-B26E97F9FF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06104F-9C26-4657-B02F-CC0882C6CECD}"/>
              </a:ext>
            </a:extLst>
          </p:cNvPr>
          <p:cNvSpPr>
            <a:spLocks noGrp="1"/>
          </p:cNvSpPr>
          <p:nvPr>
            <p:ph type="dt" sz="half" idx="10"/>
          </p:nvPr>
        </p:nvSpPr>
        <p:spPr/>
        <p:txBody>
          <a:bodyPr/>
          <a:lstStyle/>
          <a:p>
            <a:fld id="{3AE2A254-FCFD-4316-865D-C44F62A82D00}" type="datetimeFigureOut">
              <a:rPr lang="en-GB" smtClean="0"/>
              <a:t>23/05/2023</a:t>
            </a:fld>
            <a:endParaRPr lang="en-GB"/>
          </a:p>
        </p:txBody>
      </p:sp>
      <p:sp>
        <p:nvSpPr>
          <p:cNvPr id="5" name="Footer Placeholder 4">
            <a:extLst>
              <a:ext uri="{FF2B5EF4-FFF2-40B4-BE49-F238E27FC236}">
                <a16:creationId xmlns:a16="http://schemas.microsoft.com/office/drawing/2014/main" id="{CB258285-6B8F-4C77-AC54-168C342775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D32056-8510-4B41-9F44-E247AE644F44}"/>
              </a:ext>
            </a:extLst>
          </p:cNvPr>
          <p:cNvSpPr>
            <a:spLocks noGrp="1"/>
          </p:cNvSpPr>
          <p:nvPr>
            <p:ph type="sldNum" sz="quarter" idx="12"/>
          </p:nvPr>
        </p:nvSpPr>
        <p:spPr/>
        <p:txBody>
          <a:bodyPr/>
          <a:lstStyle/>
          <a:p>
            <a:fld id="{2B74539C-080A-44F5-8292-8600DE66B723}" type="slidenum">
              <a:rPr lang="en-GB" smtClean="0"/>
              <a:t>‹#›</a:t>
            </a:fld>
            <a:endParaRPr lang="en-GB"/>
          </a:p>
        </p:txBody>
      </p:sp>
    </p:spTree>
    <p:extLst>
      <p:ext uri="{BB962C8B-B14F-4D97-AF65-F5344CB8AC3E}">
        <p14:creationId xmlns:p14="http://schemas.microsoft.com/office/powerpoint/2010/main" val="1704885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B4A3C7-9AA2-4C35-AE67-B650BFC1657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2952E68-2D22-4C2B-857A-458F993ACA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8523D5-5085-426B-8972-72C8DE74AF64}"/>
              </a:ext>
            </a:extLst>
          </p:cNvPr>
          <p:cNvSpPr>
            <a:spLocks noGrp="1"/>
          </p:cNvSpPr>
          <p:nvPr>
            <p:ph type="dt" sz="half" idx="10"/>
          </p:nvPr>
        </p:nvSpPr>
        <p:spPr/>
        <p:txBody>
          <a:bodyPr/>
          <a:lstStyle/>
          <a:p>
            <a:fld id="{3AE2A254-FCFD-4316-865D-C44F62A82D00}" type="datetimeFigureOut">
              <a:rPr lang="en-GB" smtClean="0"/>
              <a:t>23/05/2023</a:t>
            </a:fld>
            <a:endParaRPr lang="en-GB"/>
          </a:p>
        </p:txBody>
      </p:sp>
      <p:sp>
        <p:nvSpPr>
          <p:cNvPr id="5" name="Footer Placeholder 4">
            <a:extLst>
              <a:ext uri="{FF2B5EF4-FFF2-40B4-BE49-F238E27FC236}">
                <a16:creationId xmlns:a16="http://schemas.microsoft.com/office/drawing/2014/main" id="{40E35221-C977-4E50-BAE2-AA857E8EDA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D85544-7076-4BC5-9ED0-1FC0CC4204AD}"/>
              </a:ext>
            </a:extLst>
          </p:cNvPr>
          <p:cNvSpPr>
            <a:spLocks noGrp="1"/>
          </p:cNvSpPr>
          <p:nvPr>
            <p:ph type="sldNum" sz="quarter" idx="12"/>
          </p:nvPr>
        </p:nvSpPr>
        <p:spPr/>
        <p:txBody>
          <a:bodyPr/>
          <a:lstStyle/>
          <a:p>
            <a:fld id="{2B74539C-080A-44F5-8292-8600DE66B723}" type="slidenum">
              <a:rPr lang="en-GB" smtClean="0"/>
              <a:t>‹#›</a:t>
            </a:fld>
            <a:endParaRPr lang="en-GB"/>
          </a:p>
        </p:txBody>
      </p:sp>
    </p:spTree>
    <p:extLst>
      <p:ext uri="{BB962C8B-B14F-4D97-AF65-F5344CB8AC3E}">
        <p14:creationId xmlns:p14="http://schemas.microsoft.com/office/powerpoint/2010/main" val="1296346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F2AC0B-866D-4829-BE0C-B5742D5173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C07FAA-A521-4CA1-BF25-1D34CC486D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706B47-101C-447B-B5B4-CA715BA4EA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E2A254-FCFD-4316-865D-C44F62A82D00}" type="datetimeFigureOut">
              <a:rPr lang="en-GB" smtClean="0"/>
              <a:t>23/05/2023</a:t>
            </a:fld>
            <a:endParaRPr lang="en-GB"/>
          </a:p>
        </p:txBody>
      </p:sp>
      <p:sp>
        <p:nvSpPr>
          <p:cNvPr id="5" name="Footer Placeholder 4">
            <a:extLst>
              <a:ext uri="{FF2B5EF4-FFF2-40B4-BE49-F238E27FC236}">
                <a16:creationId xmlns:a16="http://schemas.microsoft.com/office/drawing/2014/main" id="{3DBB8BBE-22A8-4960-B7AC-7232A65752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2EAA78E-524B-47A2-A318-CE8EEE8360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74539C-080A-44F5-8292-8600DE66B723}" type="slidenum">
              <a:rPr lang="en-GB" smtClean="0"/>
              <a:t>‹#›</a:t>
            </a:fld>
            <a:endParaRPr lang="en-GB"/>
          </a:p>
        </p:txBody>
      </p:sp>
    </p:spTree>
    <p:extLst>
      <p:ext uri="{BB962C8B-B14F-4D97-AF65-F5344CB8AC3E}">
        <p14:creationId xmlns:p14="http://schemas.microsoft.com/office/powerpoint/2010/main" val="1665068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7" r:id="rId6"/>
    <p:sldLayoutId id="2147483654" r:id="rId7"/>
    <p:sldLayoutId id="2147483658" r:id="rId8"/>
    <p:sldLayoutId id="2147483659"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6B3E8FD-E1AC-A623-690D-A701F8CA22BC}"/>
              </a:ext>
            </a:extLst>
          </p:cNvPr>
          <p:cNvSpPr>
            <a:spLocks noGrp="1"/>
          </p:cNvSpPr>
          <p:nvPr>
            <p:ph type="title"/>
          </p:nvPr>
        </p:nvSpPr>
        <p:spPr>
          <a:xfrm>
            <a:off x="838200" y="3429000"/>
            <a:ext cx="10515600" cy="640714"/>
          </a:xfrm>
        </p:spPr>
        <p:txBody>
          <a:bodyPr>
            <a:normAutofit fontScale="90000"/>
          </a:bodyPr>
          <a:lstStyle/>
          <a:p>
            <a:pPr algn="ctr">
              <a:lnSpc>
                <a:spcPct val="100000"/>
              </a:lnSpc>
            </a:pPr>
            <a:r>
              <a:rPr lang="en-CY" sz="4900" b="1" u="sng" dirty="0">
                <a:solidFill>
                  <a:schemeClr val="bg1"/>
                </a:solidFill>
              </a:rPr>
              <a:t>Social Mediation, Democracy, and the Rule of Law: A Presentation of Focus Group Findings </a:t>
            </a:r>
            <a:br>
              <a:rPr lang="en-CY" sz="4000" b="1" dirty="0">
                <a:solidFill>
                  <a:schemeClr val="bg1"/>
                </a:solidFill>
              </a:rPr>
            </a:br>
            <a:br>
              <a:rPr lang="en-CY" b="1" dirty="0">
                <a:solidFill>
                  <a:schemeClr val="bg1"/>
                </a:solidFill>
              </a:rPr>
            </a:br>
            <a:r>
              <a:rPr lang="en-CY" sz="3100" b="1" dirty="0">
                <a:solidFill>
                  <a:schemeClr val="tx2">
                    <a:lumMod val="50000"/>
                  </a:schemeClr>
                </a:solidFill>
              </a:rPr>
              <a:t>Dr</a:t>
            </a:r>
            <a:r>
              <a:rPr lang="en-CY" sz="3100" b="1">
                <a:solidFill>
                  <a:schemeClr val="tx2">
                    <a:lumMod val="50000"/>
                  </a:schemeClr>
                </a:solidFill>
              </a:rPr>
              <a:t>. Alex </a:t>
            </a:r>
            <a:r>
              <a:rPr lang="en-CY" sz="3100" b="1" dirty="0">
                <a:solidFill>
                  <a:schemeClr val="tx2">
                    <a:lumMod val="50000"/>
                  </a:schemeClr>
                </a:solidFill>
              </a:rPr>
              <a:t>M. Uibariu, Post-Doctoral Researcher, Jean Monnet Centre of Excellence for the Rule of Law and European Values  </a:t>
            </a:r>
            <a:endParaRPr lang="en-CY" b="1" dirty="0">
              <a:solidFill>
                <a:schemeClr val="tx2">
                  <a:lumMod val="50000"/>
                </a:schemeClr>
              </a:solidFill>
            </a:endParaRPr>
          </a:p>
        </p:txBody>
      </p:sp>
    </p:spTree>
    <p:extLst>
      <p:ext uri="{BB962C8B-B14F-4D97-AF65-F5344CB8AC3E}">
        <p14:creationId xmlns:p14="http://schemas.microsoft.com/office/powerpoint/2010/main" val="2479662020"/>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0D30C-BA4B-4C06-AF43-686DB7808005}"/>
              </a:ext>
            </a:extLst>
          </p:cNvPr>
          <p:cNvSpPr>
            <a:spLocks noGrp="1"/>
          </p:cNvSpPr>
          <p:nvPr>
            <p:ph type="title"/>
          </p:nvPr>
        </p:nvSpPr>
        <p:spPr>
          <a:xfrm>
            <a:off x="836611" y="1560351"/>
            <a:ext cx="7581831" cy="437413"/>
          </a:xfrm>
        </p:spPr>
        <p:txBody>
          <a:bodyPr>
            <a:normAutofit fontScale="90000"/>
          </a:bodyPr>
          <a:lstStyle/>
          <a:p>
            <a:r>
              <a:rPr lang="en-GB" b="1" u="sng" dirty="0">
                <a:solidFill>
                  <a:schemeClr val="bg1"/>
                </a:solidFill>
              </a:rPr>
              <a:t>Theme 5: Potential Impediments </a:t>
            </a:r>
          </a:p>
        </p:txBody>
      </p:sp>
      <p:sp>
        <p:nvSpPr>
          <p:cNvPr id="4" name="Text Placeholder 3">
            <a:extLst>
              <a:ext uri="{FF2B5EF4-FFF2-40B4-BE49-F238E27FC236}">
                <a16:creationId xmlns:a16="http://schemas.microsoft.com/office/drawing/2014/main" id="{2BAE5C27-865D-4BFA-BF03-A8D05CE81B35}"/>
              </a:ext>
            </a:extLst>
          </p:cNvPr>
          <p:cNvSpPr>
            <a:spLocks noGrp="1"/>
          </p:cNvSpPr>
          <p:nvPr>
            <p:ph type="body" sz="half" idx="2"/>
          </p:nvPr>
        </p:nvSpPr>
        <p:spPr>
          <a:xfrm>
            <a:off x="836611" y="1997765"/>
            <a:ext cx="10906656" cy="4089768"/>
          </a:xfrm>
        </p:spPr>
        <p:txBody>
          <a:bodyPr numCol="2">
            <a:normAutofit fontScale="62500" lnSpcReduction="20000"/>
          </a:bodyPr>
          <a:lstStyle/>
          <a:p>
            <a:pPr>
              <a:lnSpc>
                <a:spcPct val="120000"/>
              </a:lnSpc>
            </a:pPr>
            <a:r>
              <a:rPr lang="en-GB" sz="2000" b="1" u="sng" dirty="0">
                <a:solidFill>
                  <a:schemeClr val="tx2">
                    <a:lumMod val="75000"/>
                  </a:schemeClr>
                </a:solidFill>
              </a:rPr>
              <a:t>Lack of Education and Information</a:t>
            </a:r>
          </a:p>
          <a:p>
            <a:pPr marL="285750" indent="-285750">
              <a:lnSpc>
                <a:spcPct val="120000"/>
              </a:lnSpc>
              <a:buFont typeface="Arial" panose="020B0604020202020204" pitchFamily="34" charset="0"/>
              <a:buChar char="•"/>
            </a:pPr>
            <a:r>
              <a:rPr lang="en-GB" sz="2000" dirty="0">
                <a:solidFill>
                  <a:schemeClr val="bg1"/>
                </a:solidFill>
              </a:rPr>
              <a:t>lack of education, lack of access to adequate information about the process and benefits of SM, and lack of consistency in the application of SM are likely to result in: </a:t>
            </a:r>
          </a:p>
          <a:p>
            <a:pPr marL="742950" lvl="1" indent="-285750">
              <a:lnSpc>
                <a:spcPct val="120000"/>
              </a:lnSpc>
              <a:buFont typeface="Arial" panose="020B0604020202020204" pitchFamily="34" charset="0"/>
              <a:buChar char="•"/>
            </a:pPr>
            <a:r>
              <a:rPr lang="en-GB" sz="1800" dirty="0">
                <a:solidFill>
                  <a:schemeClr val="bg1"/>
                </a:solidFill>
              </a:rPr>
              <a:t>uncertainty concerning the process; </a:t>
            </a:r>
          </a:p>
          <a:p>
            <a:pPr marL="742950" lvl="1" indent="-285750">
              <a:lnSpc>
                <a:spcPct val="120000"/>
              </a:lnSpc>
              <a:buFont typeface="Arial" panose="020B0604020202020204" pitchFamily="34" charset="0"/>
              <a:buChar char="•"/>
            </a:pPr>
            <a:r>
              <a:rPr lang="en-GB" sz="1800" dirty="0">
                <a:solidFill>
                  <a:schemeClr val="bg1"/>
                </a:solidFill>
              </a:rPr>
              <a:t>negative public perceptions of SM;  </a:t>
            </a:r>
          </a:p>
          <a:p>
            <a:pPr marL="285750" indent="-285750">
              <a:lnSpc>
                <a:spcPct val="120000"/>
              </a:lnSpc>
              <a:buFont typeface="Arial" panose="020B0604020202020204" pitchFamily="34" charset="0"/>
              <a:buChar char="•"/>
            </a:pPr>
            <a:r>
              <a:rPr lang="en-GB" sz="2000" dirty="0">
                <a:solidFill>
                  <a:schemeClr val="bg1"/>
                </a:solidFill>
              </a:rPr>
              <a:t>(civic) education is regarded to be an essential enabler of social mediation:  Without adequate civic skills, which enable them to grasp their interconnectedness, exercise empathy, and communicate effectively, individuals are less likely to both be willing to engage in SM and to gain positive results from the SM process;    </a:t>
            </a:r>
          </a:p>
          <a:p>
            <a:pPr marL="285750" indent="-285750">
              <a:lnSpc>
                <a:spcPct val="120000"/>
              </a:lnSpc>
              <a:buFont typeface="Arial" panose="020B0604020202020204" pitchFamily="34" charset="0"/>
              <a:buChar char="•"/>
            </a:pPr>
            <a:r>
              <a:rPr lang="en-GB" sz="2000" dirty="0">
                <a:solidFill>
                  <a:schemeClr val="bg1"/>
                </a:solidFill>
              </a:rPr>
              <a:t>the lack of access to information about the process of SM may draw several negative consequences, such as: </a:t>
            </a:r>
          </a:p>
          <a:p>
            <a:pPr marL="742950" lvl="1" indent="-285750">
              <a:lnSpc>
                <a:spcPct val="120000"/>
              </a:lnSpc>
              <a:buFont typeface="Arial" panose="020B0604020202020204" pitchFamily="34" charset="0"/>
              <a:buChar char="•"/>
            </a:pPr>
            <a:r>
              <a:rPr lang="en-GB" sz="1800" dirty="0">
                <a:solidFill>
                  <a:schemeClr val="bg1"/>
                </a:solidFill>
              </a:rPr>
              <a:t>a lack of awareness of SM, the circumstances in which it can be used, and its benefits; </a:t>
            </a:r>
          </a:p>
          <a:p>
            <a:pPr marL="742950" lvl="1" indent="-285750">
              <a:lnSpc>
                <a:spcPct val="120000"/>
              </a:lnSpc>
              <a:buFont typeface="Arial" panose="020B0604020202020204" pitchFamily="34" charset="0"/>
              <a:buChar char="•"/>
            </a:pPr>
            <a:r>
              <a:rPr lang="en-GB" sz="1800" dirty="0">
                <a:solidFill>
                  <a:schemeClr val="bg1"/>
                </a:solidFill>
              </a:rPr>
              <a:t>unfounded (negative) perceptions of SM; </a:t>
            </a:r>
          </a:p>
          <a:p>
            <a:pPr marL="742950" lvl="1" indent="-285750">
              <a:lnSpc>
                <a:spcPct val="120000"/>
              </a:lnSpc>
              <a:buFont typeface="Arial" panose="020B0604020202020204" pitchFamily="34" charset="0"/>
              <a:buChar char="•"/>
            </a:pPr>
            <a:r>
              <a:rPr lang="en-GB" sz="1800" dirty="0">
                <a:solidFill>
                  <a:schemeClr val="bg1"/>
                </a:solidFill>
              </a:rPr>
              <a:t>unfounded expectations of the SM process, which may then result in discontent with either the process, or the outcome; </a:t>
            </a:r>
          </a:p>
          <a:p>
            <a:pPr marL="742950" lvl="1" indent="-285750">
              <a:lnSpc>
                <a:spcPct val="120000"/>
              </a:lnSpc>
              <a:buFont typeface="Arial" panose="020B0604020202020204" pitchFamily="34" charset="0"/>
              <a:buChar char="•"/>
            </a:pPr>
            <a:r>
              <a:rPr lang="en-GB" sz="1800" dirty="0">
                <a:solidFill>
                  <a:schemeClr val="bg1"/>
                </a:solidFill>
              </a:rPr>
              <a:t>uncertainty concerning the process of SM is likely to deter individuals from engaging in social mediation processes; </a:t>
            </a:r>
            <a:endParaRPr lang="en-GB" sz="2000" dirty="0">
              <a:solidFill>
                <a:schemeClr val="bg1"/>
              </a:solidFill>
            </a:endParaRPr>
          </a:p>
          <a:p>
            <a:pPr>
              <a:lnSpc>
                <a:spcPct val="120000"/>
              </a:lnSpc>
            </a:pPr>
            <a:endParaRPr lang="en-GB" sz="2000" b="1" u="sng" dirty="0">
              <a:solidFill>
                <a:schemeClr val="tx2">
                  <a:lumMod val="75000"/>
                </a:schemeClr>
              </a:solidFill>
            </a:endParaRPr>
          </a:p>
          <a:p>
            <a:pPr>
              <a:lnSpc>
                <a:spcPct val="120000"/>
              </a:lnSpc>
            </a:pPr>
            <a:r>
              <a:rPr lang="en-GB" sz="2000" b="1" u="sng" dirty="0">
                <a:solidFill>
                  <a:schemeClr val="tx2">
                    <a:lumMod val="75000"/>
                  </a:schemeClr>
                </a:solidFill>
              </a:rPr>
              <a:t>Absence of Formal Support </a:t>
            </a:r>
          </a:p>
          <a:p>
            <a:pPr marL="285750" indent="-285750">
              <a:lnSpc>
                <a:spcPct val="120000"/>
              </a:lnSpc>
              <a:buFont typeface="Arial" panose="020B0604020202020204" pitchFamily="34" charset="0"/>
              <a:buChar char="•"/>
            </a:pPr>
            <a:r>
              <a:rPr lang="en-GB" sz="2000" dirty="0">
                <a:solidFill>
                  <a:schemeClr val="bg1"/>
                </a:solidFill>
              </a:rPr>
              <a:t>If relevant authority figures do not express their support of social mediation practices, these may come to be wrongfully regarded by the general public as ineffective, or as the less-than-desirable option; </a:t>
            </a:r>
          </a:p>
          <a:p>
            <a:pPr>
              <a:lnSpc>
                <a:spcPct val="120000"/>
              </a:lnSpc>
            </a:pPr>
            <a:endParaRPr lang="en-GB" sz="2000" b="1" u="sng" dirty="0">
              <a:solidFill>
                <a:schemeClr val="tx2">
                  <a:lumMod val="75000"/>
                </a:schemeClr>
              </a:solidFill>
            </a:endParaRPr>
          </a:p>
          <a:p>
            <a:pPr>
              <a:lnSpc>
                <a:spcPct val="120000"/>
              </a:lnSpc>
            </a:pPr>
            <a:r>
              <a:rPr lang="en-GB" sz="2000" b="1" u="sng" dirty="0">
                <a:solidFill>
                  <a:schemeClr val="tx2">
                    <a:lumMod val="75000"/>
                  </a:schemeClr>
                </a:solidFill>
              </a:rPr>
              <a:t>Societal Divisions</a:t>
            </a:r>
          </a:p>
          <a:p>
            <a:pPr marL="285750" indent="-285750">
              <a:lnSpc>
                <a:spcPct val="120000"/>
              </a:lnSpc>
              <a:buFont typeface="Arial" panose="020B0604020202020204" pitchFamily="34" charset="0"/>
              <a:buChar char="•"/>
            </a:pPr>
            <a:r>
              <a:rPr lang="en-GB" sz="2000" dirty="0">
                <a:solidFill>
                  <a:schemeClr val="bg1"/>
                </a:solidFill>
              </a:rPr>
              <a:t>Because societal divisions foster distrust between members of society, they are likely to negatively impact social mediation in that they: </a:t>
            </a:r>
          </a:p>
          <a:p>
            <a:pPr marL="742950" lvl="1" indent="-285750">
              <a:lnSpc>
                <a:spcPct val="120000"/>
              </a:lnSpc>
              <a:buFont typeface="Arial" panose="020B0604020202020204" pitchFamily="34" charset="0"/>
              <a:buChar char="•"/>
            </a:pPr>
            <a:r>
              <a:rPr lang="en-GB" sz="1800" dirty="0">
                <a:solidFill>
                  <a:schemeClr val="bg1"/>
                </a:solidFill>
              </a:rPr>
              <a:t>May remove opportunities for it; </a:t>
            </a:r>
          </a:p>
          <a:p>
            <a:pPr marL="742950" lvl="1" indent="-285750">
              <a:lnSpc>
                <a:spcPct val="120000"/>
              </a:lnSpc>
              <a:buFont typeface="Arial" panose="020B0604020202020204" pitchFamily="34" charset="0"/>
              <a:buChar char="•"/>
            </a:pPr>
            <a:r>
              <a:rPr lang="en-GB" sz="1800" dirty="0">
                <a:solidFill>
                  <a:schemeClr val="bg1"/>
                </a:solidFill>
              </a:rPr>
              <a:t>May hinder individuals’ willingness to engage in meaningful dialogue; and </a:t>
            </a:r>
          </a:p>
          <a:p>
            <a:pPr marL="742950" lvl="1" indent="-285750">
              <a:lnSpc>
                <a:spcPct val="120000"/>
              </a:lnSpc>
              <a:buFont typeface="Arial" panose="020B0604020202020204" pitchFamily="34" charset="0"/>
              <a:buChar char="•"/>
            </a:pPr>
            <a:r>
              <a:rPr lang="en-GB" sz="1800" dirty="0">
                <a:solidFill>
                  <a:schemeClr val="bg1"/>
                </a:solidFill>
              </a:rPr>
              <a:t>When individuals do engage in dialogue, societal divisions may hinder them from finding common ground. </a:t>
            </a:r>
          </a:p>
        </p:txBody>
      </p:sp>
    </p:spTree>
    <p:extLst>
      <p:ext uri="{BB962C8B-B14F-4D97-AF65-F5344CB8AC3E}">
        <p14:creationId xmlns:p14="http://schemas.microsoft.com/office/powerpoint/2010/main" val="371885417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p:cTn id="27"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 calcmode="lin" valueType="num">
                                      <p:cBhvr>
                                        <p:cTn id="33"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4">
                                            <p:txEl>
                                              <p:pRg st="5" end="5"/>
                                            </p:txEl>
                                          </p:spTgt>
                                        </p:tgtEl>
                                        <p:attrNameLst>
                                          <p:attrName>ppt_h</p:attrName>
                                        </p:attrNameLst>
                                      </p:cBhvr>
                                      <p:tavLst>
                                        <p:tav tm="0">
                                          <p:val>
                                            <p:fltVal val="0"/>
                                          </p:val>
                                        </p:tav>
                                        <p:tav tm="100000">
                                          <p:val>
                                            <p:strVal val="#ppt_h"/>
                                          </p:val>
                                        </p:tav>
                                      </p:tavLst>
                                    </p:anim>
                                  </p:childTnLst>
                                </p:cTn>
                              </p:par>
                              <p:par>
                                <p:cTn id="35" presetID="23" presetClass="entr" presetSubtype="16" fill="hold"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p:cTn id="37"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6" end="6"/>
                                            </p:txEl>
                                          </p:spTgt>
                                        </p:tgtEl>
                                        <p:attrNameLst>
                                          <p:attrName>ppt_h</p:attrName>
                                        </p:attrNameLst>
                                      </p:cBhvr>
                                      <p:tavLst>
                                        <p:tav tm="0">
                                          <p:val>
                                            <p:fltVal val="0"/>
                                          </p:val>
                                        </p:tav>
                                        <p:tav tm="100000">
                                          <p:val>
                                            <p:strVal val="#ppt_h"/>
                                          </p:val>
                                        </p:tav>
                                      </p:tavLst>
                                    </p:anim>
                                  </p:childTnLst>
                                </p:cTn>
                              </p:par>
                              <p:par>
                                <p:cTn id="39" presetID="23" presetClass="entr" presetSubtype="16" fill="hold" nodeType="with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anim calcmode="lin" valueType="num">
                                      <p:cBhvr>
                                        <p:cTn id="41"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2" dur="500" fill="hold"/>
                                        <p:tgtEl>
                                          <p:spTgt spid="4">
                                            <p:txEl>
                                              <p:pRg st="7" end="7"/>
                                            </p:txEl>
                                          </p:spTgt>
                                        </p:tgtEl>
                                        <p:attrNameLst>
                                          <p:attrName>ppt_h</p:attrName>
                                        </p:attrNameLst>
                                      </p:cBhvr>
                                      <p:tavLst>
                                        <p:tav tm="0">
                                          <p:val>
                                            <p:fltVal val="0"/>
                                          </p:val>
                                        </p:tav>
                                        <p:tav tm="100000">
                                          <p:val>
                                            <p:strVal val="#ppt_h"/>
                                          </p:val>
                                        </p:tav>
                                      </p:tavLst>
                                    </p:anim>
                                  </p:childTnLst>
                                </p:cTn>
                              </p:par>
                              <p:par>
                                <p:cTn id="43" presetID="23" presetClass="entr" presetSubtype="16" fill="hold" nodeType="with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anim calcmode="lin" valueType="num">
                                      <p:cBhvr>
                                        <p:cTn id="45"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46" dur="500" fill="hold"/>
                                        <p:tgtEl>
                                          <p:spTgt spid="4">
                                            <p:txEl>
                                              <p:pRg st="8" end="8"/>
                                            </p:txEl>
                                          </p:spTgt>
                                        </p:tgtEl>
                                        <p:attrNameLst>
                                          <p:attrName>ppt_h</p:attrName>
                                        </p:attrNameLst>
                                      </p:cBhvr>
                                      <p:tavLst>
                                        <p:tav tm="0">
                                          <p:val>
                                            <p:fltVal val="0"/>
                                          </p:val>
                                        </p:tav>
                                        <p:tav tm="100000">
                                          <p:val>
                                            <p:strVal val="#ppt_h"/>
                                          </p:val>
                                        </p:tav>
                                      </p:tavLst>
                                    </p:anim>
                                  </p:childTnLst>
                                </p:cTn>
                              </p:par>
                              <p:par>
                                <p:cTn id="47" presetID="23" presetClass="entr" presetSubtype="16" fill="hold" nodeType="with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 calcmode="lin" valueType="num">
                                      <p:cBhvr>
                                        <p:cTn id="49"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nodeType="clickEffect">
                                  <p:stCondLst>
                                    <p:cond delay="0"/>
                                  </p:stCondLst>
                                  <p:childTnLst>
                                    <p:set>
                                      <p:cBhvr>
                                        <p:cTn id="54" dur="1" fill="hold">
                                          <p:stCondLst>
                                            <p:cond delay="0"/>
                                          </p:stCondLst>
                                        </p:cTn>
                                        <p:tgtEl>
                                          <p:spTgt spid="4">
                                            <p:txEl>
                                              <p:pRg st="11" end="11"/>
                                            </p:txEl>
                                          </p:spTgt>
                                        </p:tgtEl>
                                        <p:attrNameLst>
                                          <p:attrName>style.visibility</p:attrName>
                                        </p:attrNameLst>
                                      </p:cBhvr>
                                      <p:to>
                                        <p:strVal val="visible"/>
                                      </p:to>
                                    </p:set>
                                    <p:anim calcmode="lin" valueType="num">
                                      <p:cBhvr>
                                        <p:cTn id="55"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11" end="11"/>
                                            </p:txEl>
                                          </p:spTgt>
                                        </p:tgtEl>
                                        <p:attrNameLst>
                                          <p:attrName>ppt_h</p:attrName>
                                        </p:attrNameLst>
                                      </p:cBhvr>
                                      <p:tavLst>
                                        <p:tav tm="0">
                                          <p:val>
                                            <p:fltVal val="0"/>
                                          </p:val>
                                        </p:tav>
                                        <p:tav tm="100000">
                                          <p:val>
                                            <p:strVal val="#ppt_h"/>
                                          </p:val>
                                        </p:tav>
                                      </p:tavLst>
                                    </p:anim>
                                  </p:childTnLst>
                                </p:cTn>
                              </p:par>
                              <p:par>
                                <p:cTn id="57" presetID="23" presetClass="entr" presetSubtype="16" fill="hold" nodeType="withEffect">
                                  <p:stCondLst>
                                    <p:cond delay="0"/>
                                  </p:stCondLst>
                                  <p:childTnLst>
                                    <p:set>
                                      <p:cBhvr>
                                        <p:cTn id="58" dur="1" fill="hold">
                                          <p:stCondLst>
                                            <p:cond delay="0"/>
                                          </p:stCondLst>
                                        </p:cTn>
                                        <p:tgtEl>
                                          <p:spTgt spid="4">
                                            <p:txEl>
                                              <p:pRg st="12" end="12"/>
                                            </p:txEl>
                                          </p:spTgt>
                                        </p:tgtEl>
                                        <p:attrNameLst>
                                          <p:attrName>style.visibility</p:attrName>
                                        </p:attrNameLst>
                                      </p:cBhvr>
                                      <p:to>
                                        <p:strVal val="visible"/>
                                      </p:to>
                                    </p:set>
                                    <p:anim calcmode="lin" valueType="num">
                                      <p:cBhvr>
                                        <p:cTn id="59" dur="500" fill="hold"/>
                                        <p:tgtEl>
                                          <p:spTgt spid="4">
                                            <p:txEl>
                                              <p:pRg st="12" end="12"/>
                                            </p:txEl>
                                          </p:spTgt>
                                        </p:tgtEl>
                                        <p:attrNameLst>
                                          <p:attrName>ppt_w</p:attrName>
                                        </p:attrNameLst>
                                      </p:cBhvr>
                                      <p:tavLst>
                                        <p:tav tm="0">
                                          <p:val>
                                            <p:fltVal val="0"/>
                                          </p:val>
                                        </p:tav>
                                        <p:tav tm="100000">
                                          <p:val>
                                            <p:strVal val="#ppt_w"/>
                                          </p:val>
                                        </p:tav>
                                      </p:tavLst>
                                    </p:anim>
                                    <p:anim calcmode="lin" valueType="num">
                                      <p:cBhvr>
                                        <p:cTn id="60" dur="500" fill="hold"/>
                                        <p:tgtEl>
                                          <p:spTgt spid="4">
                                            <p:txEl>
                                              <p:pRg st="12" end="12"/>
                                            </p:txEl>
                                          </p:spTgt>
                                        </p:tgtEl>
                                        <p:attrNameLst>
                                          <p:attrName>ppt_h</p:attrName>
                                        </p:attrNameLst>
                                      </p:cBhvr>
                                      <p:tavLst>
                                        <p:tav tm="0">
                                          <p:val>
                                            <p:fltVal val="0"/>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23" presetClass="entr" presetSubtype="16" fill="hold" nodeType="clickEffect">
                                  <p:stCondLst>
                                    <p:cond delay="0"/>
                                  </p:stCondLst>
                                  <p:childTnLst>
                                    <p:set>
                                      <p:cBhvr>
                                        <p:cTn id="64" dur="1" fill="hold">
                                          <p:stCondLst>
                                            <p:cond delay="0"/>
                                          </p:stCondLst>
                                        </p:cTn>
                                        <p:tgtEl>
                                          <p:spTgt spid="4">
                                            <p:txEl>
                                              <p:pRg st="14" end="14"/>
                                            </p:txEl>
                                          </p:spTgt>
                                        </p:tgtEl>
                                        <p:attrNameLst>
                                          <p:attrName>style.visibility</p:attrName>
                                        </p:attrNameLst>
                                      </p:cBhvr>
                                      <p:to>
                                        <p:strVal val="visible"/>
                                      </p:to>
                                    </p:set>
                                    <p:anim calcmode="lin" valueType="num">
                                      <p:cBhvr>
                                        <p:cTn id="65" dur="500" fill="hold"/>
                                        <p:tgtEl>
                                          <p:spTgt spid="4">
                                            <p:txEl>
                                              <p:pRg st="14" end="14"/>
                                            </p:txEl>
                                          </p:spTgt>
                                        </p:tgtEl>
                                        <p:attrNameLst>
                                          <p:attrName>ppt_w</p:attrName>
                                        </p:attrNameLst>
                                      </p:cBhvr>
                                      <p:tavLst>
                                        <p:tav tm="0">
                                          <p:val>
                                            <p:fltVal val="0"/>
                                          </p:val>
                                        </p:tav>
                                        <p:tav tm="100000">
                                          <p:val>
                                            <p:strVal val="#ppt_w"/>
                                          </p:val>
                                        </p:tav>
                                      </p:tavLst>
                                    </p:anim>
                                    <p:anim calcmode="lin" valueType="num">
                                      <p:cBhvr>
                                        <p:cTn id="66" dur="500" fill="hold"/>
                                        <p:tgtEl>
                                          <p:spTgt spid="4">
                                            <p:txEl>
                                              <p:pRg st="14" end="14"/>
                                            </p:txEl>
                                          </p:spTgt>
                                        </p:tgtEl>
                                        <p:attrNameLst>
                                          <p:attrName>ppt_h</p:attrName>
                                        </p:attrNameLst>
                                      </p:cBhvr>
                                      <p:tavLst>
                                        <p:tav tm="0">
                                          <p:val>
                                            <p:fltVal val="0"/>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23" presetClass="entr" presetSubtype="16" fill="hold" nodeType="clickEffect">
                                  <p:stCondLst>
                                    <p:cond delay="0"/>
                                  </p:stCondLst>
                                  <p:childTnLst>
                                    <p:set>
                                      <p:cBhvr>
                                        <p:cTn id="70" dur="1" fill="hold">
                                          <p:stCondLst>
                                            <p:cond delay="0"/>
                                          </p:stCondLst>
                                        </p:cTn>
                                        <p:tgtEl>
                                          <p:spTgt spid="4">
                                            <p:txEl>
                                              <p:pRg st="15" end="15"/>
                                            </p:txEl>
                                          </p:spTgt>
                                        </p:tgtEl>
                                        <p:attrNameLst>
                                          <p:attrName>style.visibility</p:attrName>
                                        </p:attrNameLst>
                                      </p:cBhvr>
                                      <p:to>
                                        <p:strVal val="visible"/>
                                      </p:to>
                                    </p:set>
                                    <p:anim calcmode="lin" valueType="num">
                                      <p:cBhvr>
                                        <p:cTn id="71" dur="500" fill="hold"/>
                                        <p:tgtEl>
                                          <p:spTgt spid="4">
                                            <p:txEl>
                                              <p:pRg st="15" end="15"/>
                                            </p:txEl>
                                          </p:spTgt>
                                        </p:tgtEl>
                                        <p:attrNameLst>
                                          <p:attrName>ppt_w</p:attrName>
                                        </p:attrNameLst>
                                      </p:cBhvr>
                                      <p:tavLst>
                                        <p:tav tm="0">
                                          <p:val>
                                            <p:fltVal val="0"/>
                                          </p:val>
                                        </p:tav>
                                        <p:tav tm="100000">
                                          <p:val>
                                            <p:strVal val="#ppt_w"/>
                                          </p:val>
                                        </p:tav>
                                      </p:tavLst>
                                    </p:anim>
                                    <p:anim calcmode="lin" valueType="num">
                                      <p:cBhvr>
                                        <p:cTn id="72" dur="500" fill="hold"/>
                                        <p:tgtEl>
                                          <p:spTgt spid="4">
                                            <p:txEl>
                                              <p:pRg st="15" end="15"/>
                                            </p:txEl>
                                          </p:spTgt>
                                        </p:tgtEl>
                                        <p:attrNameLst>
                                          <p:attrName>ppt_h</p:attrName>
                                        </p:attrNameLst>
                                      </p:cBhvr>
                                      <p:tavLst>
                                        <p:tav tm="0">
                                          <p:val>
                                            <p:fltVal val="0"/>
                                          </p:val>
                                        </p:tav>
                                        <p:tav tm="100000">
                                          <p:val>
                                            <p:strVal val="#ppt_h"/>
                                          </p:val>
                                        </p:tav>
                                      </p:tavLst>
                                    </p:anim>
                                  </p:childTnLst>
                                </p:cTn>
                              </p:par>
                            </p:childTnLst>
                          </p:cTn>
                        </p:par>
                      </p:childTnLst>
                    </p:cTn>
                  </p:par>
                  <p:par>
                    <p:cTn id="73" fill="hold">
                      <p:stCondLst>
                        <p:cond delay="indefinite"/>
                      </p:stCondLst>
                      <p:childTnLst>
                        <p:par>
                          <p:cTn id="74" fill="hold">
                            <p:stCondLst>
                              <p:cond delay="0"/>
                            </p:stCondLst>
                            <p:childTnLst>
                              <p:par>
                                <p:cTn id="75" presetID="23" presetClass="entr" presetSubtype="16" fill="hold" nodeType="clickEffect">
                                  <p:stCondLst>
                                    <p:cond delay="0"/>
                                  </p:stCondLst>
                                  <p:childTnLst>
                                    <p:set>
                                      <p:cBhvr>
                                        <p:cTn id="76" dur="1" fill="hold">
                                          <p:stCondLst>
                                            <p:cond delay="0"/>
                                          </p:stCondLst>
                                        </p:cTn>
                                        <p:tgtEl>
                                          <p:spTgt spid="4">
                                            <p:txEl>
                                              <p:pRg st="16" end="16"/>
                                            </p:txEl>
                                          </p:spTgt>
                                        </p:tgtEl>
                                        <p:attrNameLst>
                                          <p:attrName>style.visibility</p:attrName>
                                        </p:attrNameLst>
                                      </p:cBhvr>
                                      <p:to>
                                        <p:strVal val="visible"/>
                                      </p:to>
                                    </p:set>
                                    <p:anim calcmode="lin" valueType="num">
                                      <p:cBhvr>
                                        <p:cTn id="77" dur="500" fill="hold"/>
                                        <p:tgtEl>
                                          <p:spTgt spid="4">
                                            <p:txEl>
                                              <p:pRg st="16" end="16"/>
                                            </p:txEl>
                                          </p:spTgt>
                                        </p:tgtEl>
                                        <p:attrNameLst>
                                          <p:attrName>ppt_w</p:attrName>
                                        </p:attrNameLst>
                                      </p:cBhvr>
                                      <p:tavLst>
                                        <p:tav tm="0">
                                          <p:val>
                                            <p:fltVal val="0"/>
                                          </p:val>
                                        </p:tav>
                                        <p:tav tm="100000">
                                          <p:val>
                                            <p:strVal val="#ppt_w"/>
                                          </p:val>
                                        </p:tav>
                                      </p:tavLst>
                                    </p:anim>
                                    <p:anim calcmode="lin" valueType="num">
                                      <p:cBhvr>
                                        <p:cTn id="78" dur="500" fill="hold"/>
                                        <p:tgtEl>
                                          <p:spTgt spid="4">
                                            <p:txEl>
                                              <p:pRg st="16" end="16"/>
                                            </p:txEl>
                                          </p:spTgt>
                                        </p:tgtEl>
                                        <p:attrNameLst>
                                          <p:attrName>ppt_h</p:attrName>
                                        </p:attrNameLst>
                                      </p:cBhvr>
                                      <p:tavLst>
                                        <p:tav tm="0">
                                          <p:val>
                                            <p:fltVal val="0"/>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23" presetClass="entr" presetSubtype="16" fill="hold" nodeType="clickEffect">
                                  <p:stCondLst>
                                    <p:cond delay="0"/>
                                  </p:stCondLst>
                                  <p:childTnLst>
                                    <p:set>
                                      <p:cBhvr>
                                        <p:cTn id="82" dur="1" fill="hold">
                                          <p:stCondLst>
                                            <p:cond delay="0"/>
                                          </p:stCondLst>
                                        </p:cTn>
                                        <p:tgtEl>
                                          <p:spTgt spid="4">
                                            <p:txEl>
                                              <p:pRg st="17" end="17"/>
                                            </p:txEl>
                                          </p:spTgt>
                                        </p:tgtEl>
                                        <p:attrNameLst>
                                          <p:attrName>style.visibility</p:attrName>
                                        </p:attrNameLst>
                                      </p:cBhvr>
                                      <p:to>
                                        <p:strVal val="visible"/>
                                      </p:to>
                                    </p:set>
                                    <p:anim calcmode="lin" valueType="num">
                                      <p:cBhvr>
                                        <p:cTn id="83" dur="500" fill="hold"/>
                                        <p:tgtEl>
                                          <p:spTgt spid="4">
                                            <p:txEl>
                                              <p:pRg st="17" end="17"/>
                                            </p:txEl>
                                          </p:spTgt>
                                        </p:tgtEl>
                                        <p:attrNameLst>
                                          <p:attrName>ppt_w</p:attrName>
                                        </p:attrNameLst>
                                      </p:cBhvr>
                                      <p:tavLst>
                                        <p:tav tm="0">
                                          <p:val>
                                            <p:fltVal val="0"/>
                                          </p:val>
                                        </p:tav>
                                        <p:tav tm="100000">
                                          <p:val>
                                            <p:strVal val="#ppt_w"/>
                                          </p:val>
                                        </p:tav>
                                      </p:tavLst>
                                    </p:anim>
                                    <p:anim calcmode="lin" valueType="num">
                                      <p:cBhvr>
                                        <p:cTn id="84" dur="500" fill="hold"/>
                                        <p:tgtEl>
                                          <p:spTgt spid="4">
                                            <p:txEl>
                                              <p:pRg st="17" end="17"/>
                                            </p:txEl>
                                          </p:spTgt>
                                        </p:tgtEl>
                                        <p:attrNameLst>
                                          <p:attrName>ppt_h</p:attrName>
                                        </p:attrNameLst>
                                      </p:cBhvr>
                                      <p:tavLst>
                                        <p:tav tm="0">
                                          <p:val>
                                            <p:fltVal val="0"/>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23" presetClass="entr" presetSubtype="16" fill="hold" nodeType="clickEffect">
                                  <p:stCondLst>
                                    <p:cond delay="0"/>
                                  </p:stCondLst>
                                  <p:childTnLst>
                                    <p:set>
                                      <p:cBhvr>
                                        <p:cTn id="88" dur="1" fill="hold">
                                          <p:stCondLst>
                                            <p:cond delay="0"/>
                                          </p:stCondLst>
                                        </p:cTn>
                                        <p:tgtEl>
                                          <p:spTgt spid="4">
                                            <p:txEl>
                                              <p:pRg st="18" end="18"/>
                                            </p:txEl>
                                          </p:spTgt>
                                        </p:tgtEl>
                                        <p:attrNameLst>
                                          <p:attrName>style.visibility</p:attrName>
                                        </p:attrNameLst>
                                      </p:cBhvr>
                                      <p:to>
                                        <p:strVal val="visible"/>
                                      </p:to>
                                    </p:set>
                                    <p:anim calcmode="lin" valueType="num">
                                      <p:cBhvr>
                                        <p:cTn id="89" dur="500" fill="hold"/>
                                        <p:tgtEl>
                                          <p:spTgt spid="4">
                                            <p:txEl>
                                              <p:pRg st="18" end="18"/>
                                            </p:txEl>
                                          </p:spTgt>
                                        </p:tgtEl>
                                        <p:attrNameLst>
                                          <p:attrName>ppt_w</p:attrName>
                                        </p:attrNameLst>
                                      </p:cBhvr>
                                      <p:tavLst>
                                        <p:tav tm="0">
                                          <p:val>
                                            <p:fltVal val="0"/>
                                          </p:val>
                                        </p:tav>
                                        <p:tav tm="100000">
                                          <p:val>
                                            <p:strVal val="#ppt_w"/>
                                          </p:val>
                                        </p:tav>
                                      </p:tavLst>
                                    </p:anim>
                                    <p:anim calcmode="lin" valueType="num">
                                      <p:cBhvr>
                                        <p:cTn id="90" dur="500" fill="hold"/>
                                        <p:tgtEl>
                                          <p:spTgt spid="4">
                                            <p:txEl>
                                              <p:pRg st="18" end="1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Question Mark with solid fill">
            <a:extLst>
              <a:ext uri="{FF2B5EF4-FFF2-40B4-BE49-F238E27FC236}">
                <a16:creationId xmlns:a16="http://schemas.microsoft.com/office/drawing/2014/main" id="{85259E35-3A26-835C-D84A-0F9003218F3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07409" y="2040409"/>
            <a:ext cx="2777182" cy="2777182"/>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Tree>
    <p:extLst>
      <p:ext uri="{BB962C8B-B14F-4D97-AF65-F5344CB8AC3E}">
        <p14:creationId xmlns:p14="http://schemas.microsoft.com/office/powerpoint/2010/main" val="392344243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FBEA2-49CF-5C23-4A4B-8000DB2838D2}"/>
              </a:ext>
            </a:extLst>
          </p:cNvPr>
          <p:cNvSpPr>
            <a:spLocks noGrp="1"/>
          </p:cNvSpPr>
          <p:nvPr>
            <p:ph type="title"/>
          </p:nvPr>
        </p:nvSpPr>
        <p:spPr/>
        <p:txBody>
          <a:bodyPr/>
          <a:lstStyle/>
          <a:p>
            <a:r>
              <a:rPr lang="en-CY" b="1" dirty="0">
                <a:solidFill>
                  <a:schemeClr val="bg1"/>
                </a:solidFill>
              </a:rPr>
              <a:t>Background</a:t>
            </a:r>
          </a:p>
        </p:txBody>
      </p:sp>
      <p:sp>
        <p:nvSpPr>
          <p:cNvPr id="3" name="Content Placeholder 2">
            <a:extLst>
              <a:ext uri="{FF2B5EF4-FFF2-40B4-BE49-F238E27FC236}">
                <a16:creationId xmlns:a16="http://schemas.microsoft.com/office/drawing/2014/main" id="{7FCE816B-EA6D-91D1-59F3-3E242FCB9CCF}"/>
              </a:ext>
            </a:extLst>
          </p:cNvPr>
          <p:cNvSpPr>
            <a:spLocks noGrp="1"/>
          </p:cNvSpPr>
          <p:nvPr>
            <p:ph idx="1"/>
          </p:nvPr>
        </p:nvSpPr>
        <p:spPr/>
        <p:txBody>
          <a:bodyPr>
            <a:normAutofit lnSpcReduction="10000"/>
          </a:bodyPr>
          <a:lstStyle/>
          <a:p>
            <a:r>
              <a:rPr lang="en-CY" dirty="0">
                <a:solidFill>
                  <a:schemeClr val="bg1"/>
                </a:solidFill>
              </a:rPr>
              <a:t>“Citizen Empowerment: Sustainable Rule of Law and European Values in Europe” training, held December 2nd-3rd 2022; </a:t>
            </a:r>
          </a:p>
          <a:p>
            <a:r>
              <a:rPr lang="en-GB" dirty="0">
                <a:solidFill>
                  <a:schemeClr val="bg1"/>
                </a:solidFill>
              </a:rPr>
              <a:t>Collaboratively organised by the School of Law, </a:t>
            </a:r>
            <a:r>
              <a:rPr lang="en-GB" dirty="0" err="1">
                <a:solidFill>
                  <a:schemeClr val="bg1"/>
                </a:solidFill>
              </a:rPr>
              <a:t>UCLan</a:t>
            </a:r>
            <a:r>
              <a:rPr lang="en-GB" dirty="0">
                <a:solidFill>
                  <a:schemeClr val="bg1"/>
                </a:solidFill>
              </a:rPr>
              <a:t> Cyprus, and the Interdisciplinary Centre for Law, Alternative and Innovative Methods under the Jean Monnet Centre of Excellence for the Rule of Law and European Values; </a:t>
            </a:r>
          </a:p>
          <a:p>
            <a:r>
              <a:rPr lang="en-GB" dirty="0">
                <a:solidFill>
                  <a:schemeClr val="bg1"/>
                </a:solidFill>
              </a:rPr>
              <a:t>Open to the public, free of charge; </a:t>
            </a:r>
          </a:p>
          <a:p>
            <a:r>
              <a:rPr lang="en-GB" dirty="0">
                <a:solidFill>
                  <a:schemeClr val="bg1"/>
                </a:solidFill>
              </a:rPr>
              <a:t>Attendance possible in person or virtually. </a:t>
            </a:r>
          </a:p>
        </p:txBody>
      </p:sp>
    </p:spTree>
    <p:extLst>
      <p:ext uri="{BB962C8B-B14F-4D97-AF65-F5344CB8AC3E}">
        <p14:creationId xmlns:p14="http://schemas.microsoft.com/office/powerpoint/2010/main" val="4066140948"/>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41EAA-33E5-A972-3F02-6835F1BB0CF4}"/>
              </a:ext>
            </a:extLst>
          </p:cNvPr>
          <p:cNvSpPr>
            <a:spLocks noGrp="1"/>
          </p:cNvSpPr>
          <p:nvPr>
            <p:ph type="title"/>
          </p:nvPr>
        </p:nvSpPr>
        <p:spPr/>
        <p:txBody>
          <a:bodyPr/>
          <a:lstStyle/>
          <a:p>
            <a:r>
              <a:rPr lang="en-CY" b="1" dirty="0">
                <a:solidFill>
                  <a:schemeClr val="bg1"/>
                </a:solidFill>
              </a:rPr>
              <a:t>Methodology </a:t>
            </a:r>
          </a:p>
        </p:txBody>
      </p:sp>
      <p:graphicFrame>
        <p:nvGraphicFramePr>
          <p:cNvPr id="4" name="Content Placeholder 3">
            <a:extLst>
              <a:ext uri="{FF2B5EF4-FFF2-40B4-BE49-F238E27FC236}">
                <a16:creationId xmlns:a16="http://schemas.microsoft.com/office/drawing/2014/main" id="{A8C539FA-89F5-792C-FCE8-2957836E33DF}"/>
              </a:ext>
            </a:extLst>
          </p:cNvPr>
          <p:cNvGraphicFramePr>
            <a:graphicFrameLocks noGrp="1"/>
          </p:cNvGraphicFramePr>
          <p:nvPr>
            <p:ph idx="1"/>
            <p:extLst>
              <p:ext uri="{D42A27DB-BD31-4B8C-83A1-F6EECF244321}">
                <p14:modId xmlns:p14="http://schemas.microsoft.com/office/powerpoint/2010/main" val="2430206763"/>
              </p:ext>
            </p:extLst>
          </p:nvPr>
        </p:nvGraphicFramePr>
        <p:xfrm>
          <a:off x="173620" y="2211186"/>
          <a:ext cx="11844759" cy="39233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43292775"/>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80AB-DCF7-A2BB-78A1-2C1EEEE05DB6}"/>
              </a:ext>
            </a:extLst>
          </p:cNvPr>
          <p:cNvSpPr>
            <a:spLocks noGrp="1"/>
          </p:cNvSpPr>
          <p:nvPr>
            <p:ph type="title"/>
          </p:nvPr>
        </p:nvSpPr>
        <p:spPr>
          <a:xfrm>
            <a:off x="1162396" y="1265672"/>
            <a:ext cx="10515600" cy="640714"/>
          </a:xfrm>
        </p:spPr>
        <p:txBody>
          <a:bodyPr/>
          <a:lstStyle/>
          <a:p>
            <a:r>
              <a:rPr lang="en-CY" b="1" dirty="0">
                <a:solidFill>
                  <a:schemeClr val="bg1"/>
                </a:solidFill>
              </a:rPr>
              <a:t>Data Processing and Analysis </a:t>
            </a:r>
          </a:p>
        </p:txBody>
      </p:sp>
      <p:graphicFrame>
        <p:nvGraphicFramePr>
          <p:cNvPr id="4" name="Diagram 3">
            <a:extLst>
              <a:ext uri="{FF2B5EF4-FFF2-40B4-BE49-F238E27FC236}">
                <a16:creationId xmlns:a16="http://schemas.microsoft.com/office/drawing/2014/main" id="{FAC10E0D-7AEF-E1CB-18E7-8112A9DE2026}"/>
              </a:ext>
            </a:extLst>
          </p:cNvPr>
          <p:cNvGraphicFramePr/>
          <p:nvPr>
            <p:extLst>
              <p:ext uri="{D42A27DB-BD31-4B8C-83A1-F6EECF244321}">
                <p14:modId xmlns:p14="http://schemas.microsoft.com/office/powerpoint/2010/main" val="2592618691"/>
              </p:ext>
            </p:extLst>
          </p:nvPr>
        </p:nvGraphicFramePr>
        <p:xfrm>
          <a:off x="2995429" y="2341367"/>
          <a:ext cx="6849534" cy="46108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9230722"/>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0D30C-BA4B-4C06-AF43-686DB7808005}"/>
              </a:ext>
            </a:extLst>
          </p:cNvPr>
          <p:cNvSpPr>
            <a:spLocks noGrp="1"/>
          </p:cNvSpPr>
          <p:nvPr>
            <p:ph type="title"/>
          </p:nvPr>
        </p:nvSpPr>
        <p:spPr>
          <a:xfrm>
            <a:off x="836612" y="1560352"/>
            <a:ext cx="6428892" cy="417536"/>
          </a:xfrm>
        </p:spPr>
        <p:txBody>
          <a:bodyPr>
            <a:normAutofit fontScale="90000"/>
          </a:bodyPr>
          <a:lstStyle/>
          <a:p>
            <a:r>
              <a:rPr lang="en-GB" b="1" u="sng" dirty="0">
                <a:solidFill>
                  <a:schemeClr val="bg1"/>
                </a:solidFill>
              </a:rPr>
              <a:t>Theme 1: Uses of Social Mediation</a:t>
            </a:r>
          </a:p>
        </p:txBody>
      </p:sp>
      <p:sp>
        <p:nvSpPr>
          <p:cNvPr id="4" name="Text Placeholder 3">
            <a:extLst>
              <a:ext uri="{FF2B5EF4-FFF2-40B4-BE49-F238E27FC236}">
                <a16:creationId xmlns:a16="http://schemas.microsoft.com/office/drawing/2014/main" id="{2BAE5C27-865D-4BFA-BF03-A8D05CE81B35}"/>
              </a:ext>
            </a:extLst>
          </p:cNvPr>
          <p:cNvSpPr>
            <a:spLocks noGrp="1"/>
          </p:cNvSpPr>
          <p:nvPr>
            <p:ph type="body" sz="half" idx="2"/>
          </p:nvPr>
        </p:nvSpPr>
        <p:spPr>
          <a:xfrm>
            <a:off x="836612" y="2258460"/>
            <a:ext cx="10974388" cy="3862940"/>
          </a:xfrm>
        </p:spPr>
        <p:txBody>
          <a:bodyPr numCol="1">
            <a:normAutofit fontScale="85000" lnSpcReduction="20000"/>
          </a:bodyPr>
          <a:lstStyle/>
          <a:p>
            <a:r>
              <a:rPr lang="en-GB" sz="2000" dirty="0">
                <a:solidFill>
                  <a:schemeClr val="bg1"/>
                </a:solidFill>
              </a:rPr>
              <a:t>SM </a:t>
            </a:r>
            <a:r>
              <a:rPr lang="en-GB" sz="2000" b="1" dirty="0">
                <a:solidFill>
                  <a:schemeClr val="bg1"/>
                </a:solidFill>
              </a:rPr>
              <a:t>cannot “substitute formal processes”. </a:t>
            </a:r>
            <a:r>
              <a:rPr lang="en-GB" sz="2000" dirty="0">
                <a:solidFill>
                  <a:schemeClr val="bg1"/>
                </a:solidFill>
              </a:rPr>
              <a:t>However, its positive effects as an </a:t>
            </a:r>
            <a:r>
              <a:rPr lang="en-GB" sz="2000" b="1" dirty="0">
                <a:solidFill>
                  <a:schemeClr val="bg1"/>
                </a:solidFill>
              </a:rPr>
              <a:t>“educational exercise” </a:t>
            </a:r>
            <a:r>
              <a:rPr lang="en-GB" sz="2000" dirty="0">
                <a:solidFill>
                  <a:schemeClr val="bg1"/>
                </a:solidFill>
              </a:rPr>
              <a:t>in democratic practice were praised: </a:t>
            </a:r>
          </a:p>
          <a:p>
            <a:r>
              <a:rPr lang="en-GB" sz="2000" b="1" u="sng" dirty="0">
                <a:solidFill>
                  <a:schemeClr val="tx2">
                    <a:lumMod val="75000"/>
                  </a:schemeClr>
                </a:solidFill>
              </a:rPr>
              <a:t>Increasing the Sustainability of the Rule of Law </a:t>
            </a:r>
          </a:p>
          <a:p>
            <a:r>
              <a:rPr lang="en-GB" sz="2000" dirty="0">
                <a:solidFill>
                  <a:schemeClr val="bg1"/>
                </a:solidFill>
              </a:rPr>
              <a:t>SM can achieve sustainable rule of law through public and institutional consultations, awareness initiatives and training, channels for monitoring and reporting, dialogue forums, as well as rehabilitative processes complementing criminal and other legal procedures. </a:t>
            </a:r>
            <a:endParaRPr lang="en-GB" sz="2000" b="1" u="sng" dirty="0">
              <a:solidFill>
                <a:schemeClr val="bg1"/>
              </a:solidFill>
            </a:endParaRPr>
          </a:p>
          <a:p>
            <a:pPr marL="342900" indent="-342900">
              <a:buFont typeface="Arial" panose="020B0604020202020204" pitchFamily="34" charset="0"/>
              <a:buChar char="•"/>
            </a:pPr>
            <a:r>
              <a:rPr lang="en-GB" sz="2000" i="1" dirty="0">
                <a:solidFill>
                  <a:schemeClr val="tx2">
                    <a:lumMod val="75000"/>
                  </a:schemeClr>
                </a:solidFill>
              </a:rPr>
              <a:t>Consultations: </a:t>
            </a:r>
            <a:r>
              <a:rPr lang="en-GB" sz="2000" dirty="0">
                <a:solidFill>
                  <a:schemeClr val="bg1"/>
                </a:solidFill>
              </a:rPr>
              <a:t>SM can be effectively used for the purposes of </a:t>
            </a:r>
            <a:r>
              <a:rPr lang="en-GB" sz="2000" b="1" dirty="0">
                <a:solidFill>
                  <a:schemeClr val="bg1"/>
                </a:solidFill>
              </a:rPr>
              <a:t>engaging the wider public in decision-making</a:t>
            </a:r>
            <a:r>
              <a:rPr lang="en-GB" sz="2000" dirty="0">
                <a:solidFill>
                  <a:schemeClr val="bg1"/>
                </a:solidFill>
              </a:rPr>
              <a:t>, particularly in societies where long-standing divisions are present. </a:t>
            </a:r>
          </a:p>
          <a:p>
            <a:pPr marL="342900" indent="-342900">
              <a:buFont typeface="Arial" panose="020B0604020202020204" pitchFamily="34" charset="0"/>
              <a:buChar char="•"/>
            </a:pPr>
            <a:r>
              <a:rPr lang="en-GB" sz="2000" i="1" dirty="0">
                <a:solidFill>
                  <a:schemeClr val="tx2">
                    <a:lumMod val="75000"/>
                  </a:schemeClr>
                </a:solidFill>
              </a:rPr>
              <a:t>Draft Proposals:  </a:t>
            </a:r>
            <a:r>
              <a:rPr lang="en-GB" sz="2000" dirty="0">
                <a:solidFill>
                  <a:schemeClr val="bg1"/>
                </a:solidFill>
              </a:rPr>
              <a:t>SM “should result in the formulation of some draft proposals for various stakeholders in the forms of </a:t>
            </a:r>
            <a:r>
              <a:rPr lang="en-GB" sz="2000" b="1" dirty="0">
                <a:solidFill>
                  <a:schemeClr val="bg1"/>
                </a:solidFill>
              </a:rPr>
              <a:t>formal and informal rules to be adopted by the state institutions for effective changes for the larger community</a:t>
            </a:r>
            <a:r>
              <a:rPr lang="en-GB" sz="2000" dirty="0">
                <a:solidFill>
                  <a:schemeClr val="bg1"/>
                </a:solidFill>
              </a:rPr>
              <a:t> [and] implementing more </a:t>
            </a:r>
            <a:r>
              <a:rPr lang="en-GB" sz="2000" b="1" dirty="0">
                <a:solidFill>
                  <a:schemeClr val="bg1"/>
                </a:solidFill>
              </a:rPr>
              <a:t>public participatory norms</a:t>
            </a:r>
            <a:r>
              <a:rPr lang="en-GB" sz="2000" dirty="0">
                <a:solidFill>
                  <a:schemeClr val="bg1"/>
                </a:solidFill>
              </a:rPr>
              <a:t>.” </a:t>
            </a:r>
          </a:p>
          <a:p>
            <a:pPr marL="342900" indent="-342900">
              <a:buFont typeface="Arial" panose="020B0604020202020204" pitchFamily="34" charset="0"/>
              <a:buChar char="•"/>
            </a:pPr>
            <a:r>
              <a:rPr lang="en-GB" sz="2000" i="1" dirty="0">
                <a:solidFill>
                  <a:schemeClr val="tx2">
                    <a:lumMod val="75000"/>
                  </a:schemeClr>
                </a:solidFill>
              </a:rPr>
              <a:t>Pressuring the Legislature to Act:  </a:t>
            </a:r>
            <a:r>
              <a:rPr lang="en-GB" sz="2000" dirty="0">
                <a:solidFill>
                  <a:schemeClr val="bg1"/>
                </a:solidFill>
              </a:rPr>
              <a:t>formal legislation is “always [characterised] by a time lag between the action [or incident] and the formal process”. Using SM “can serve two purposes; [firstly], it can act as a means of </a:t>
            </a:r>
            <a:r>
              <a:rPr lang="en-GB" sz="2000" b="1" dirty="0">
                <a:solidFill>
                  <a:schemeClr val="bg1"/>
                </a:solidFill>
              </a:rPr>
              <a:t>putting pressure on the legislature</a:t>
            </a:r>
            <a:r>
              <a:rPr lang="en-GB" sz="2000" dirty="0">
                <a:solidFill>
                  <a:schemeClr val="bg1"/>
                </a:solidFill>
              </a:rPr>
              <a:t> or the government to adopt a formal policy or legislation, [and secondly] ... it can help make this transition easier, and help people become more acquainted with what is proposed to eventually become formal process”.</a:t>
            </a:r>
          </a:p>
          <a:p>
            <a:pPr marL="800100" lvl="1" indent="-342900">
              <a:buFont typeface="Arial" panose="020B0604020202020204" pitchFamily="34" charset="0"/>
              <a:buChar char="•"/>
            </a:pPr>
            <a:endParaRPr lang="en-GB" sz="2000" dirty="0">
              <a:solidFill>
                <a:schemeClr val="bg1"/>
              </a:solidFill>
            </a:endParaRPr>
          </a:p>
        </p:txBody>
      </p:sp>
    </p:spTree>
    <p:extLst>
      <p:ext uri="{BB962C8B-B14F-4D97-AF65-F5344CB8AC3E}">
        <p14:creationId xmlns:p14="http://schemas.microsoft.com/office/powerpoint/2010/main" val="362547674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p:cTn id="1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2"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p:cTn id="17"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p:cTn id="23"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p:cTn id="29"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0D30C-BA4B-4C06-AF43-686DB7808005}"/>
              </a:ext>
            </a:extLst>
          </p:cNvPr>
          <p:cNvSpPr>
            <a:spLocks noGrp="1"/>
          </p:cNvSpPr>
          <p:nvPr>
            <p:ph type="title"/>
          </p:nvPr>
        </p:nvSpPr>
        <p:spPr>
          <a:xfrm>
            <a:off x="836612" y="1560352"/>
            <a:ext cx="6428892" cy="417536"/>
          </a:xfrm>
        </p:spPr>
        <p:txBody>
          <a:bodyPr>
            <a:normAutofit fontScale="90000"/>
          </a:bodyPr>
          <a:lstStyle/>
          <a:p>
            <a:r>
              <a:rPr lang="en-GB" b="1" u="sng" dirty="0">
                <a:solidFill>
                  <a:schemeClr val="bg1"/>
                </a:solidFill>
              </a:rPr>
              <a:t>Theme 1: Uses of Social Mediation</a:t>
            </a:r>
          </a:p>
        </p:txBody>
      </p:sp>
      <p:sp>
        <p:nvSpPr>
          <p:cNvPr id="4" name="Text Placeholder 3">
            <a:extLst>
              <a:ext uri="{FF2B5EF4-FFF2-40B4-BE49-F238E27FC236}">
                <a16:creationId xmlns:a16="http://schemas.microsoft.com/office/drawing/2014/main" id="{2BAE5C27-865D-4BFA-BF03-A8D05CE81B35}"/>
              </a:ext>
            </a:extLst>
          </p:cNvPr>
          <p:cNvSpPr>
            <a:spLocks noGrp="1"/>
          </p:cNvSpPr>
          <p:nvPr>
            <p:ph type="body" sz="half" idx="2"/>
          </p:nvPr>
        </p:nvSpPr>
        <p:spPr>
          <a:xfrm>
            <a:off x="836612" y="2258460"/>
            <a:ext cx="10974388" cy="3862940"/>
          </a:xfrm>
        </p:spPr>
        <p:txBody>
          <a:bodyPr numCol="1">
            <a:normAutofit/>
          </a:bodyPr>
          <a:lstStyle/>
          <a:p>
            <a:r>
              <a:rPr lang="en-GB" sz="2000" b="1" u="sng" dirty="0">
                <a:solidFill>
                  <a:schemeClr val="tx2">
                    <a:lumMod val="75000"/>
                  </a:schemeClr>
                </a:solidFill>
              </a:rPr>
              <a:t>Dispute Resolution</a:t>
            </a:r>
          </a:p>
          <a:p>
            <a:r>
              <a:rPr lang="en-GB" sz="2000" dirty="0">
                <a:solidFill>
                  <a:schemeClr val="bg1"/>
                </a:solidFill>
              </a:rPr>
              <a:t>Even in cases where full resolution is not the outcome, SM demonstrates “willingness to resolve conflict” – and this can both: </a:t>
            </a:r>
          </a:p>
          <a:p>
            <a:pPr marL="342900" indent="-342900">
              <a:buFont typeface="Arial" panose="020B0604020202020204" pitchFamily="34" charset="0"/>
              <a:buChar char="•"/>
            </a:pPr>
            <a:r>
              <a:rPr lang="en-GB" sz="2000" dirty="0">
                <a:solidFill>
                  <a:schemeClr val="bg1"/>
                </a:solidFill>
              </a:rPr>
              <a:t>be considered a mitigating factor for future formal processes; </a:t>
            </a:r>
          </a:p>
          <a:p>
            <a:pPr marL="342900" indent="-342900">
              <a:buFont typeface="Arial" panose="020B0604020202020204" pitchFamily="34" charset="0"/>
              <a:buChar char="•"/>
            </a:pPr>
            <a:r>
              <a:rPr lang="en-GB" sz="2000" dirty="0">
                <a:solidFill>
                  <a:schemeClr val="bg1"/>
                </a:solidFill>
              </a:rPr>
              <a:t> increase civic trust between individuals in a community. </a:t>
            </a:r>
            <a:endParaRPr lang="en-GB" sz="2000" i="1" dirty="0">
              <a:solidFill>
                <a:schemeClr val="bg1"/>
              </a:solidFill>
            </a:endParaRPr>
          </a:p>
          <a:p>
            <a:r>
              <a:rPr lang="en-GB" sz="2000" b="1" u="sng" dirty="0">
                <a:solidFill>
                  <a:schemeClr val="tx2">
                    <a:lumMod val="75000"/>
                  </a:schemeClr>
                </a:solidFill>
              </a:rPr>
              <a:t>Rehabilitation and Restitution</a:t>
            </a:r>
          </a:p>
          <a:p>
            <a:r>
              <a:rPr lang="en-GB" sz="2000" dirty="0">
                <a:solidFill>
                  <a:schemeClr val="bg1"/>
                </a:solidFill>
              </a:rPr>
              <a:t>SM can be used after the formal conclusion of legal processes as a rehabilitative and restitutive tool between victims and offenders.</a:t>
            </a:r>
          </a:p>
        </p:txBody>
      </p:sp>
    </p:spTree>
    <p:extLst>
      <p:ext uri="{BB962C8B-B14F-4D97-AF65-F5344CB8AC3E}">
        <p14:creationId xmlns:p14="http://schemas.microsoft.com/office/powerpoint/2010/main" val="266428563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p:cTn id="11"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4">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p:cTn id="15"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4">
                                            <p:txEl>
                                              <p:pRg st="2" end="2"/>
                                            </p:txEl>
                                          </p:spTgt>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p:cTn id="19"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p:cTn id="2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4" end="4"/>
                                            </p:txEl>
                                          </p:spTgt>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p:cTn id="29"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0D30C-BA4B-4C06-AF43-686DB7808005}"/>
              </a:ext>
            </a:extLst>
          </p:cNvPr>
          <p:cNvSpPr>
            <a:spLocks noGrp="1"/>
          </p:cNvSpPr>
          <p:nvPr>
            <p:ph type="title"/>
          </p:nvPr>
        </p:nvSpPr>
        <p:spPr>
          <a:xfrm>
            <a:off x="836611" y="1560351"/>
            <a:ext cx="7581831" cy="437413"/>
          </a:xfrm>
        </p:spPr>
        <p:txBody>
          <a:bodyPr>
            <a:normAutofit fontScale="90000"/>
          </a:bodyPr>
          <a:lstStyle/>
          <a:p>
            <a:r>
              <a:rPr lang="en-GB" b="1" u="sng" dirty="0">
                <a:solidFill>
                  <a:schemeClr val="bg1"/>
                </a:solidFill>
              </a:rPr>
              <a:t>Theme 2: Pre-Requisites for Social Mediation</a:t>
            </a:r>
          </a:p>
        </p:txBody>
      </p:sp>
      <p:sp>
        <p:nvSpPr>
          <p:cNvPr id="4" name="Text Placeholder 3">
            <a:extLst>
              <a:ext uri="{FF2B5EF4-FFF2-40B4-BE49-F238E27FC236}">
                <a16:creationId xmlns:a16="http://schemas.microsoft.com/office/drawing/2014/main" id="{2BAE5C27-865D-4BFA-BF03-A8D05CE81B35}"/>
              </a:ext>
            </a:extLst>
          </p:cNvPr>
          <p:cNvSpPr>
            <a:spLocks noGrp="1"/>
          </p:cNvSpPr>
          <p:nvPr>
            <p:ph type="body" sz="half" idx="2"/>
          </p:nvPr>
        </p:nvSpPr>
        <p:spPr>
          <a:xfrm>
            <a:off x="836611" y="2533475"/>
            <a:ext cx="10525656" cy="3223857"/>
          </a:xfrm>
        </p:spPr>
        <p:txBody>
          <a:bodyPr>
            <a:normAutofit fontScale="70000" lnSpcReduction="20000"/>
          </a:bodyPr>
          <a:lstStyle/>
          <a:p>
            <a:r>
              <a:rPr lang="en-GB" sz="2600" b="1" u="sng" dirty="0">
                <a:solidFill>
                  <a:schemeClr val="tx2">
                    <a:lumMod val="75000"/>
                  </a:schemeClr>
                </a:solidFill>
              </a:rPr>
              <a:t>Civic Trust and Engagement </a:t>
            </a:r>
          </a:p>
          <a:p>
            <a:pPr marL="285750" indent="-285750">
              <a:buFont typeface="Arial" panose="020B0604020202020204" pitchFamily="34" charset="0"/>
              <a:buChar char="•"/>
            </a:pPr>
            <a:r>
              <a:rPr lang="en-GB" sz="2300" dirty="0">
                <a:solidFill>
                  <a:schemeClr val="bg1"/>
                </a:solidFill>
              </a:rPr>
              <a:t>civic trust is necessary for individuals to feel </a:t>
            </a:r>
            <a:r>
              <a:rPr lang="en-GB" sz="2300" b="1" dirty="0">
                <a:solidFill>
                  <a:schemeClr val="bg1"/>
                </a:solidFill>
              </a:rPr>
              <a:t>empowered</a:t>
            </a:r>
            <a:r>
              <a:rPr lang="en-GB" sz="2300" dirty="0">
                <a:solidFill>
                  <a:schemeClr val="bg1"/>
                </a:solidFill>
              </a:rPr>
              <a:t> to access (and rely) on SM as a means of resolving disputes; </a:t>
            </a:r>
          </a:p>
          <a:p>
            <a:pPr marL="285750" indent="-285750">
              <a:buFont typeface="Arial" panose="020B0604020202020204" pitchFamily="34" charset="0"/>
              <a:buChar char="•"/>
            </a:pPr>
            <a:r>
              <a:rPr lang="en-GB" sz="2300" b="1" dirty="0">
                <a:solidFill>
                  <a:schemeClr val="bg1"/>
                </a:solidFill>
              </a:rPr>
              <a:t>civic engagement and civic trust are mutually reinforcing</a:t>
            </a:r>
            <a:r>
              <a:rPr lang="en-GB" sz="2300" dirty="0">
                <a:solidFill>
                  <a:schemeClr val="bg1"/>
                </a:solidFill>
              </a:rPr>
              <a:t> – the more individuals successfully engage with each other via means of communication and deliberation, the more they are likely to appreciate that problems can be cooperatively managed via collaboration (civic trust) </a:t>
            </a:r>
            <a:r>
              <a:rPr lang="en-GB" sz="2300" dirty="0">
                <a:solidFill>
                  <a:schemeClr val="bg1"/>
                </a:solidFill>
                <a:sym typeface="Wingdings" pitchFamily="2" charset="2"/>
              </a:rPr>
              <a:t> </a:t>
            </a:r>
            <a:r>
              <a:rPr lang="en-GB" sz="2300" dirty="0">
                <a:solidFill>
                  <a:schemeClr val="bg1"/>
                </a:solidFill>
              </a:rPr>
              <a:t>perceptions that civic engagement “pays off”.  </a:t>
            </a:r>
          </a:p>
          <a:p>
            <a:r>
              <a:rPr lang="en-GB" sz="2600" b="1" u="sng" dirty="0">
                <a:solidFill>
                  <a:schemeClr val="tx2">
                    <a:lumMod val="75000"/>
                  </a:schemeClr>
                </a:solidFill>
              </a:rPr>
              <a:t>Formal Approval and Encouragement of SM Practices </a:t>
            </a:r>
            <a:r>
              <a:rPr lang="en-GB" sz="2600" dirty="0">
                <a:solidFill>
                  <a:schemeClr val="tx2">
                    <a:lumMod val="75000"/>
                  </a:schemeClr>
                </a:solidFill>
              </a:rPr>
              <a:t> </a:t>
            </a:r>
          </a:p>
          <a:p>
            <a:pPr marL="342900" indent="-342900">
              <a:buFont typeface="Arial" panose="020B0604020202020204" pitchFamily="34" charset="0"/>
              <a:buChar char="•"/>
            </a:pPr>
            <a:r>
              <a:rPr lang="en-GB" sz="2300" dirty="0">
                <a:solidFill>
                  <a:schemeClr val="bg1"/>
                </a:solidFill>
              </a:rPr>
              <a:t>an approval of SM practices stemming from state authorities and professional bodies is necessary in ensuring that:</a:t>
            </a:r>
          </a:p>
          <a:p>
            <a:pPr marL="800100" lvl="1" indent="-342900">
              <a:buFont typeface="Arial" panose="020B0604020202020204" pitchFamily="34" charset="0"/>
              <a:buChar char="•"/>
            </a:pPr>
            <a:r>
              <a:rPr lang="en-GB" sz="2300" dirty="0">
                <a:solidFill>
                  <a:schemeClr val="bg1"/>
                </a:solidFill>
              </a:rPr>
              <a:t>SM is regarded as a </a:t>
            </a:r>
            <a:r>
              <a:rPr lang="en-GB" sz="2300" b="1" dirty="0">
                <a:solidFill>
                  <a:schemeClr val="bg1"/>
                </a:solidFill>
              </a:rPr>
              <a:t>legitimate</a:t>
            </a:r>
            <a:r>
              <a:rPr lang="en-GB" sz="2300" dirty="0">
                <a:solidFill>
                  <a:schemeClr val="bg1"/>
                </a:solidFill>
              </a:rPr>
              <a:t> practice; </a:t>
            </a:r>
          </a:p>
          <a:p>
            <a:pPr marL="800100" lvl="1" indent="-342900">
              <a:buFont typeface="Arial" panose="020B0604020202020204" pitchFamily="34" charset="0"/>
              <a:buChar char="•"/>
            </a:pPr>
            <a:r>
              <a:rPr lang="en-GB" sz="2300" dirty="0">
                <a:solidFill>
                  <a:schemeClr val="bg1"/>
                </a:solidFill>
              </a:rPr>
              <a:t>there is a </a:t>
            </a:r>
            <a:r>
              <a:rPr lang="en-GB" sz="2300" b="1" dirty="0">
                <a:solidFill>
                  <a:schemeClr val="bg1"/>
                </a:solidFill>
              </a:rPr>
              <a:t>wide acceptance </a:t>
            </a:r>
            <a:r>
              <a:rPr lang="en-GB" sz="2300" dirty="0">
                <a:solidFill>
                  <a:schemeClr val="bg1"/>
                </a:solidFill>
              </a:rPr>
              <a:t>of SM;</a:t>
            </a:r>
          </a:p>
          <a:p>
            <a:pPr marL="800100" lvl="1" indent="-342900">
              <a:buFont typeface="Arial" panose="020B0604020202020204" pitchFamily="34" charset="0"/>
              <a:buChar char="•"/>
            </a:pPr>
            <a:r>
              <a:rPr lang="en-GB" sz="2300" dirty="0">
                <a:solidFill>
                  <a:schemeClr val="bg1"/>
                </a:solidFill>
              </a:rPr>
              <a:t>Individuals are </a:t>
            </a:r>
            <a:r>
              <a:rPr lang="en-GB" sz="2300" b="1" dirty="0">
                <a:solidFill>
                  <a:schemeClr val="bg1"/>
                </a:solidFill>
              </a:rPr>
              <a:t>encouraged</a:t>
            </a:r>
            <a:r>
              <a:rPr lang="en-GB" sz="2300" dirty="0">
                <a:solidFill>
                  <a:schemeClr val="bg1"/>
                </a:solidFill>
              </a:rPr>
              <a:t> to access it; </a:t>
            </a:r>
          </a:p>
        </p:txBody>
      </p:sp>
      <p:pic>
        <p:nvPicPr>
          <p:cNvPr id="5" name="Graphic 4" descr="Group success with solid fill">
            <a:extLst>
              <a:ext uri="{FF2B5EF4-FFF2-40B4-BE49-F238E27FC236}">
                <a16:creationId xmlns:a16="http://schemas.microsoft.com/office/drawing/2014/main" id="{C612668C-1A84-EFFC-0D3C-269CF365671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18600" y="3877094"/>
            <a:ext cx="3073400" cy="30734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coolSlant"/>
          </a:sp3d>
        </p:spPr>
      </p:pic>
    </p:spTree>
    <p:extLst>
      <p:ext uri="{BB962C8B-B14F-4D97-AF65-F5344CB8AC3E}">
        <p14:creationId xmlns:p14="http://schemas.microsoft.com/office/powerpoint/2010/main" val="406694042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p:cTn id="11"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4">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p:cTn id="15"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childTnLst>
                                </p:cTn>
                              </p:par>
                              <p:par>
                                <p:cTn id="23" presetID="23" presetClass="entr" presetSubtype="16"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p:cTn id="2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4" end="4"/>
                                            </p:txEl>
                                          </p:spTgt>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p:cTn id="29"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4">
                                            <p:txEl>
                                              <p:pRg st="5" end="5"/>
                                            </p:txEl>
                                          </p:spTgt>
                                        </p:tgtEl>
                                        <p:attrNameLst>
                                          <p:attrName>ppt_h</p:attrName>
                                        </p:attrNameLst>
                                      </p:cBhvr>
                                      <p:tavLst>
                                        <p:tav tm="0">
                                          <p:val>
                                            <p:fltVal val="0"/>
                                          </p:val>
                                        </p:tav>
                                        <p:tav tm="100000">
                                          <p:val>
                                            <p:strVal val="#ppt_h"/>
                                          </p:val>
                                        </p:tav>
                                      </p:tavLst>
                                    </p:anim>
                                  </p:childTnLst>
                                </p:cTn>
                              </p:par>
                              <p:par>
                                <p:cTn id="31" presetID="23" presetClass="entr" presetSubtype="16" fill="hold" nodeType="with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 calcmode="lin" valueType="num">
                                      <p:cBhvr>
                                        <p:cTn id="33"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4">
                                            <p:txEl>
                                              <p:pRg st="6" end="6"/>
                                            </p:txEl>
                                          </p:spTgt>
                                        </p:tgtEl>
                                        <p:attrNameLst>
                                          <p:attrName>ppt_h</p:attrName>
                                        </p:attrNameLst>
                                      </p:cBhvr>
                                      <p:tavLst>
                                        <p:tav tm="0">
                                          <p:val>
                                            <p:fltVal val="0"/>
                                          </p:val>
                                        </p:tav>
                                        <p:tav tm="100000">
                                          <p:val>
                                            <p:strVal val="#ppt_h"/>
                                          </p:val>
                                        </p:tav>
                                      </p:tavLst>
                                    </p:anim>
                                  </p:childTnLst>
                                </p:cTn>
                              </p:par>
                              <p:par>
                                <p:cTn id="35" presetID="23" presetClass="entr" presetSubtype="16" fill="hold" nodeType="with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p:cTn id="37"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0D30C-BA4B-4C06-AF43-686DB7808005}"/>
              </a:ext>
            </a:extLst>
          </p:cNvPr>
          <p:cNvSpPr>
            <a:spLocks noGrp="1"/>
          </p:cNvSpPr>
          <p:nvPr>
            <p:ph type="title"/>
          </p:nvPr>
        </p:nvSpPr>
        <p:spPr>
          <a:xfrm>
            <a:off x="836611" y="1560351"/>
            <a:ext cx="7581831" cy="437413"/>
          </a:xfrm>
        </p:spPr>
        <p:txBody>
          <a:bodyPr>
            <a:normAutofit fontScale="90000"/>
          </a:bodyPr>
          <a:lstStyle/>
          <a:p>
            <a:r>
              <a:rPr lang="en-GB" b="1" u="sng">
                <a:solidFill>
                  <a:schemeClr val="bg1"/>
                </a:solidFill>
              </a:rPr>
              <a:t>Theme 3: Enabling Tools </a:t>
            </a:r>
            <a:endParaRPr lang="en-GB" b="1" u="sng" dirty="0">
              <a:solidFill>
                <a:schemeClr val="bg1"/>
              </a:solidFill>
            </a:endParaRPr>
          </a:p>
        </p:txBody>
      </p:sp>
      <p:graphicFrame>
        <p:nvGraphicFramePr>
          <p:cNvPr id="7" name="Diagram 6">
            <a:extLst>
              <a:ext uri="{FF2B5EF4-FFF2-40B4-BE49-F238E27FC236}">
                <a16:creationId xmlns:a16="http://schemas.microsoft.com/office/drawing/2014/main" id="{15ACF106-A3D7-664A-E20E-EF8621EF4DDA}"/>
              </a:ext>
            </a:extLst>
          </p:cNvPr>
          <p:cNvGraphicFramePr/>
          <p:nvPr>
            <p:extLst>
              <p:ext uri="{D42A27DB-BD31-4B8C-83A1-F6EECF244321}">
                <p14:modId xmlns:p14="http://schemas.microsoft.com/office/powerpoint/2010/main" val="369074128"/>
              </p:ext>
            </p:extLst>
          </p:nvPr>
        </p:nvGraphicFramePr>
        <p:xfrm>
          <a:off x="3799174" y="2290571"/>
          <a:ext cx="4285262" cy="30070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F455F63A-0CD8-6BA3-32EF-3E83862AAB74}"/>
              </a:ext>
            </a:extLst>
          </p:cNvPr>
          <p:cNvSpPr txBox="1"/>
          <p:nvPr/>
        </p:nvSpPr>
        <p:spPr>
          <a:xfrm>
            <a:off x="7742970" y="2018286"/>
            <a:ext cx="4285262" cy="1200329"/>
          </a:xfrm>
          <a:prstGeom prst="rect">
            <a:avLst/>
          </a:prstGeom>
          <a:noFill/>
        </p:spPr>
        <p:txBody>
          <a:bodyPr wrap="square">
            <a:spAutoFit/>
          </a:bodyPr>
          <a:lstStyle/>
          <a:p>
            <a:pPr algn="ctr"/>
            <a:r>
              <a:rPr lang="en-GB" sz="1200" dirty="0">
                <a:solidFill>
                  <a:schemeClr val="bg1"/>
                </a:solidFill>
                <a:ea typeface="Calibri" panose="020F0502020204030204" pitchFamily="34" charset="0"/>
                <a:cs typeface="Times New Roman (Body CS)"/>
              </a:rPr>
              <a:t>C</a:t>
            </a:r>
            <a:r>
              <a:rPr lang="en-GB" sz="1200" dirty="0">
                <a:solidFill>
                  <a:schemeClr val="bg1"/>
                </a:solidFill>
                <a:effectLst/>
                <a:ea typeface="Calibri" panose="020F0502020204030204" pitchFamily="34" charset="0"/>
                <a:cs typeface="Times New Roman (Body CS)"/>
              </a:rPr>
              <a:t>itizens should be introduced to SM initiatives from a young age, so as to </a:t>
            </a:r>
            <a:r>
              <a:rPr lang="en-GB" sz="1200" dirty="0">
                <a:solidFill>
                  <a:schemeClr val="bg1"/>
                </a:solidFill>
                <a:ea typeface="Calibri" panose="020F0502020204030204" pitchFamily="34" charset="0"/>
                <a:cs typeface="Times New Roman (Body CS)"/>
              </a:rPr>
              <a:t>aid </a:t>
            </a:r>
            <a:r>
              <a:rPr lang="en-GB" sz="1200" dirty="0">
                <a:solidFill>
                  <a:schemeClr val="bg1"/>
                </a:solidFill>
                <a:effectLst/>
                <a:ea typeface="Calibri" panose="020F0502020204030204" pitchFamily="34" charset="0"/>
                <a:cs typeface="Times New Roman (Body CS)"/>
              </a:rPr>
              <a:t>build a “social mediation culture”. These initiatives should commence “in the </a:t>
            </a:r>
            <a:r>
              <a:rPr lang="en-GB" sz="1200" b="1" dirty="0">
                <a:solidFill>
                  <a:schemeClr val="bg1"/>
                </a:solidFill>
                <a:effectLst/>
                <a:ea typeface="Calibri" panose="020F0502020204030204" pitchFamily="34" charset="0"/>
                <a:cs typeface="Times New Roman (Body CS)"/>
              </a:rPr>
              <a:t>family unit</a:t>
            </a:r>
            <a:r>
              <a:rPr lang="en-GB" sz="1200" dirty="0">
                <a:solidFill>
                  <a:schemeClr val="bg1"/>
                </a:solidFill>
                <a:effectLst/>
                <a:ea typeface="Calibri" panose="020F0502020204030204" pitchFamily="34" charset="0"/>
                <a:cs typeface="Times New Roman (Body CS)"/>
              </a:rPr>
              <a:t>”, continue “in the </a:t>
            </a:r>
            <a:r>
              <a:rPr lang="en-GB" sz="1200" b="1" dirty="0">
                <a:solidFill>
                  <a:schemeClr val="bg1"/>
                </a:solidFill>
                <a:effectLst/>
                <a:ea typeface="Calibri" panose="020F0502020204030204" pitchFamily="34" charset="0"/>
                <a:cs typeface="Times New Roman (Body CS)"/>
              </a:rPr>
              <a:t>classroom</a:t>
            </a:r>
            <a:r>
              <a:rPr lang="en-GB" sz="1200" dirty="0">
                <a:solidFill>
                  <a:schemeClr val="bg1"/>
                </a:solidFill>
                <a:effectLst/>
                <a:ea typeface="Calibri" panose="020F0502020204030204" pitchFamily="34" charset="0"/>
                <a:cs typeface="Times New Roman (Body CS)"/>
              </a:rPr>
              <a:t>” and “at the </a:t>
            </a:r>
            <a:r>
              <a:rPr lang="en-GB" sz="1200" b="1" dirty="0">
                <a:solidFill>
                  <a:schemeClr val="bg1"/>
                </a:solidFill>
                <a:effectLst/>
                <a:ea typeface="Calibri" panose="020F0502020204030204" pitchFamily="34" charset="0"/>
                <a:cs typeface="Times New Roman (Body CS)"/>
              </a:rPr>
              <a:t>workplace</a:t>
            </a:r>
            <a:r>
              <a:rPr lang="en-GB" sz="1200" dirty="0">
                <a:solidFill>
                  <a:schemeClr val="bg1"/>
                </a:solidFill>
                <a:effectLst/>
                <a:ea typeface="Calibri" panose="020F0502020204030204" pitchFamily="34" charset="0"/>
                <a:cs typeface="Times New Roman (Body CS)"/>
              </a:rPr>
              <a:t>”, and be promoted by relevant stakeholders in other areas of public life in a variety of ways, including via “the use of </a:t>
            </a:r>
            <a:r>
              <a:rPr lang="en-GB" sz="1200" b="1" dirty="0">
                <a:solidFill>
                  <a:schemeClr val="bg1"/>
                </a:solidFill>
                <a:effectLst/>
                <a:ea typeface="Calibri" panose="020F0502020204030204" pitchFamily="34" charset="0"/>
                <a:cs typeface="Times New Roman (Body CS)"/>
              </a:rPr>
              <a:t>technology and pop-culture</a:t>
            </a:r>
            <a:r>
              <a:rPr lang="en-GB" sz="1200" dirty="0">
                <a:solidFill>
                  <a:schemeClr val="bg1"/>
                </a:solidFill>
                <a:effectLst/>
                <a:ea typeface="Calibri" panose="020F0502020204030204" pitchFamily="34" charset="0"/>
                <a:cs typeface="Times New Roman (Body CS)"/>
              </a:rPr>
              <a:t>”. </a:t>
            </a:r>
          </a:p>
        </p:txBody>
      </p:sp>
      <p:sp>
        <p:nvSpPr>
          <p:cNvPr id="10" name="Right Arrow 9">
            <a:extLst>
              <a:ext uri="{FF2B5EF4-FFF2-40B4-BE49-F238E27FC236}">
                <a16:creationId xmlns:a16="http://schemas.microsoft.com/office/drawing/2014/main" id="{DE960973-109C-05B6-9054-2ED3B0A5F0FC}"/>
              </a:ext>
            </a:extLst>
          </p:cNvPr>
          <p:cNvSpPr/>
          <p:nvPr/>
        </p:nvSpPr>
        <p:spPr>
          <a:xfrm>
            <a:off x="7408964" y="2432184"/>
            <a:ext cx="419608" cy="372534"/>
          </a:xfrm>
          <a:prstGeom prst="rightArrow">
            <a:avLst/>
          </a:prstGeom>
          <a:solidFill>
            <a:schemeClr val="tx2">
              <a:lumMod val="75000"/>
            </a:schemeClr>
          </a:solidFill>
          <a:ln>
            <a:solidFill>
              <a:schemeClr val="tx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a:extLst>
              <a:ext uri="{FF2B5EF4-FFF2-40B4-BE49-F238E27FC236}">
                <a16:creationId xmlns:a16="http://schemas.microsoft.com/office/drawing/2014/main" id="{8D813752-27CE-CEC0-6BDF-061CEE224FBD}"/>
              </a:ext>
            </a:extLst>
          </p:cNvPr>
          <p:cNvSpPr/>
          <p:nvPr/>
        </p:nvSpPr>
        <p:spPr>
          <a:xfrm rot="10800000">
            <a:off x="3964725" y="3242733"/>
            <a:ext cx="419608" cy="372534"/>
          </a:xfrm>
          <a:prstGeom prst="rightArrow">
            <a:avLst/>
          </a:prstGeom>
          <a:solidFill>
            <a:schemeClr val="tx2">
              <a:lumMod val="75000"/>
            </a:schemeClr>
          </a:solidFill>
          <a:ln>
            <a:solidFill>
              <a:schemeClr val="tx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ight Arrow 11">
            <a:extLst>
              <a:ext uri="{FF2B5EF4-FFF2-40B4-BE49-F238E27FC236}">
                <a16:creationId xmlns:a16="http://schemas.microsoft.com/office/drawing/2014/main" id="{A20E4F95-D545-9A8A-4F6A-73CA01466FBF}"/>
              </a:ext>
            </a:extLst>
          </p:cNvPr>
          <p:cNvSpPr/>
          <p:nvPr/>
        </p:nvSpPr>
        <p:spPr>
          <a:xfrm>
            <a:off x="7408964" y="3990790"/>
            <a:ext cx="419608" cy="372534"/>
          </a:xfrm>
          <a:prstGeom prst="rightArrow">
            <a:avLst/>
          </a:prstGeom>
          <a:solidFill>
            <a:schemeClr val="tx2">
              <a:lumMod val="75000"/>
            </a:schemeClr>
          </a:solidFill>
          <a:ln>
            <a:solidFill>
              <a:schemeClr val="tx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ight Arrow 12">
            <a:extLst>
              <a:ext uri="{FF2B5EF4-FFF2-40B4-BE49-F238E27FC236}">
                <a16:creationId xmlns:a16="http://schemas.microsoft.com/office/drawing/2014/main" id="{4FFBEA8C-4E09-BF5B-6949-3E895F932EAC}"/>
              </a:ext>
            </a:extLst>
          </p:cNvPr>
          <p:cNvSpPr/>
          <p:nvPr/>
        </p:nvSpPr>
        <p:spPr>
          <a:xfrm rot="10800000">
            <a:off x="3964725" y="4817533"/>
            <a:ext cx="419608" cy="372534"/>
          </a:xfrm>
          <a:prstGeom prst="rightArrow">
            <a:avLst/>
          </a:prstGeom>
          <a:solidFill>
            <a:schemeClr val="tx2">
              <a:lumMod val="75000"/>
            </a:schemeClr>
          </a:solidFill>
          <a:ln>
            <a:solidFill>
              <a:schemeClr val="tx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25462942-8DE2-EFAC-D158-39FFD4E81A01}"/>
              </a:ext>
            </a:extLst>
          </p:cNvPr>
          <p:cNvSpPr txBox="1"/>
          <p:nvPr/>
        </p:nvSpPr>
        <p:spPr>
          <a:xfrm>
            <a:off x="163768" y="2828835"/>
            <a:ext cx="3840728" cy="1200329"/>
          </a:xfrm>
          <a:prstGeom prst="rect">
            <a:avLst/>
          </a:prstGeom>
          <a:noFill/>
        </p:spPr>
        <p:txBody>
          <a:bodyPr wrap="square">
            <a:spAutoFit/>
          </a:bodyPr>
          <a:lstStyle/>
          <a:p>
            <a:pPr lvl="0" algn="ctr"/>
            <a:r>
              <a:rPr lang="en-GB"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Formal support for SM, when expressed by an authority figure (be it political, cultural, religious, or of a professional standing) has the effect of offering </a:t>
            </a:r>
            <a:r>
              <a:rPr lang="en-GB"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legitimacy </a:t>
            </a:r>
            <a:r>
              <a:rPr lang="en-GB"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to the practice of SM. This will likely </a:t>
            </a:r>
            <a:r>
              <a:rPr lang="en-GB"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encourage</a:t>
            </a:r>
            <a:r>
              <a:rPr lang="en-GB"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GB" sz="1200" dirty="0">
                <a:solidFill>
                  <a:schemeClr val="bg1"/>
                </a:solidFill>
                <a:latin typeface="Calibri" panose="020F0502020204030204" pitchFamily="34" charset="0"/>
                <a:ea typeface="Calibri" panose="020F0502020204030204" pitchFamily="34" charset="0"/>
                <a:cs typeface="Calibri" panose="020F0502020204030204" pitchFamily="34" charset="0"/>
              </a:rPr>
              <a:t>the</a:t>
            </a:r>
            <a:r>
              <a:rPr lang="en-GB"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use of SM as an alternative to various other methods of dispute resolution and in different contexts. </a:t>
            </a:r>
          </a:p>
        </p:txBody>
      </p:sp>
      <p:sp>
        <p:nvSpPr>
          <p:cNvPr id="17" name="TextBox 16">
            <a:extLst>
              <a:ext uri="{FF2B5EF4-FFF2-40B4-BE49-F238E27FC236}">
                <a16:creationId xmlns:a16="http://schemas.microsoft.com/office/drawing/2014/main" id="{B17DC7DA-C4BB-E8C1-57A3-92BD5EB0F330}"/>
              </a:ext>
            </a:extLst>
          </p:cNvPr>
          <p:cNvSpPr txBox="1"/>
          <p:nvPr/>
        </p:nvSpPr>
        <p:spPr>
          <a:xfrm>
            <a:off x="7885740" y="3511422"/>
            <a:ext cx="4142492" cy="1569660"/>
          </a:xfrm>
          <a:prstGeom prst="rect">
            <a:avLst/>
          </a:prstGeom>
          <a:noFill/>
        </p:spPr>
        <p:txBody>
          <a:bodyPr wrap="square">
            <a:spAutoFit/>
          </a:bodyPr>
          <a:lstStyle/>
          <a:p>
            <a:pPr lvl="0" algn="ctr"/>
            <a:r>
              <a:rPr lang="en-GB"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availability of opportunities to access SM, in different areas of social life is crucial in:  </a:t>
            </a:r>
          </a:p>
          <a:p>
            <a:pPr marL="171450" lvl="0" indent="-171450" algn="ctr">
              <a:buFont typeface="Arial" panose="020B0604020202020204" pitchFamily="34" charset="0"/>
              <a:buChar char="•"/>
            </a:pPr>
            <a:r>
              <a:rPr lang="en-GB"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fostering a culture of SM</a:t>
            </a:r>
            <a:r>
              <a:rPr lang="en-GB" sz="1200" dirty="0">
                <a:solidFill>
                  <a:schemeClr val="bg1"/>
                </a:solidFill>
                <a:latin typeface="Calibri" panose="020F0502020204030204" pitchFamily="34" charset="0"/>
                <a:ea typeface="Calibri" panose="020F0502020204030204" pitchFamily="34" charset="0"/>
                <a:cs typeface="Calibri" panose="020F0502020204030204" pitchFamily="34" charset="0"/>
              </a:rPr>
              <a:t>; </a:t>
            </a:r>
          </a:p>
          <a:p>
            <a:pPr marL="171450" lvl="0" indent="-171450" algn="ctr">
              <a:buFont typeface="Arial" panose="020B0604020202020204" pitchFamily="34" charset="0"/>
              <a:buChar char="•"/>
            </a:pPr>
            <a:r>
              <a:rPr lang="en-GB"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ensuring that individuals can grasp the full breadth of its uses and beneficial impact. </a:t>
            </a:r>
          </a:p>
          <a:p>
            <a:pPr lvl="0" algn="ctr"/>
            <a:r>
              <a:rPr lang="en-GB" sz="1200" dirty="0">
                <a:solidFill>
                  <a:schemeClr val="bg1"/>
                </a:solidFill>
                <a:latin typeface="Calibri" panose="020F0502020204030204" pitchFamily="34" charset="0"/>
                <a:ea typeface="Calibri" panose="020F0502020204030204" pitchFamily="34" charset="0"/>
                <a:cs typeface="Calibri" panose="020F0502020204030204" pitchFamily="34" charset="0"/>
              </a:rPr>
              <a:t>O</a:t>
            </a:r>
            <a:r>
              <a:rPr lang="en-GB"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pportunities should also be </a:t>
            </a:r>
            <a:r>
              <a:rPr lang="en-GB"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effectively advertised</a:t>
            </a:r>
            <a:r>
              <a:rPr lang="en-GB"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in ways which are meaningful to those who are not familiar with the practice. </a:t>
            </a:r>
          </a:p>
        </p:txBody>
      </p:sp>
      <p:sp>
        <p:nvSpPr>
          <p:cNvPr id="19" name="TextBox 18">
            <a:extLst>
              <a:ext uri="{FF2B5EF4-FFF2-40B4-BE49-F238E27FC236}">
                <a16:creationId xmlns:a16="http://schemas.microsoft.com/office/drawing/2014/main" id="{CF6C3CF7-BC68-1EAA-224A-41D71DC8B68F}"/>
              </a:ext>
            </a:extLst>
          </p:cNvPr>
          <p:cNvSpPr txBox="1"/>
          <p:nvPr/>
        </p:nvSpPr>
        <p:spPr>
          <a:xfrm>
            <a:off x="343611" y="4495968"/>
            <a:ext cx="3598333" cy="1015663"/>
          </a:xfrm>
          <a:prstGeom prst="rect">
            <a:avLst/>
          </a:prstGeom>
          <a:noFill/>
        </p:spPr>
        <p:txBody>
          <a:bodyPr wrap="square">
            <a:spAutoFit/>
          </a:bodyPr>
          <a:lstStyle/>
          <a:p>
            <a:pPr lvl="0" algn="ctr"/>
            <a:r>
              <a:rPr lang="en-GB" sz="1200" dirty="0">
                <a:solidFill>
                  <a:schemeClr val="bg1"/>
                </a:solidFill>
                <a:effectLst/>
                <a:ea typeface="Calibri" panose="020F0502020204030204" pitchFamily="34" charset="0"/>
                <a:cs typeface="Times New Roman (Body CS)"/>
              </a:rPr>
              <a:t>A necessary feature in ensuring some degree of </a:t>
            </a:r>
            <a:r>
              <a:rPr lang="en-GB" sz="1200" b="1" dirty="0">
                <a:solidFill>
                  <a:schemeClr val="bg1"/>
                </a:solidFill>
                <a:effectLst/>
                <a:ea typeface="Calibri" panose="020F0502020204030204" pitchFamily="34" charset="0"/>
                <a:cs typeface="Times New Roman (Body CS)"/>
              </a:rPr>
              <a:t>consistency and reliability</a:t>
            </a:r>
            <a:r>
              <a:rPr lang="en-GB" sz="1200" dirty="0">
                <a:solidFill>
                  <a:schemeClr val="bg1"/>
                </a:solidFill>
                <a:effectLst/>
                <a:ea typeface="Calibri" panose="020F0502020204030204" pitchFamily="34" charset="0"/>
                <a:cs typeface="Times New Roman (Body CS)"/>
              </a:rPr>
              <a:t>. This would be useful for both practitioners, as well as for individuals – since it would </a:t>
            </a:r>
            <a:r>
              <a:rPr lang="en-GB" sz="1200" b="1" dirty="0">
                <a:solidFill>
                  <a:schemeClr val="bg1"/>
                </a:solidFill>
                <a:effectLst/>
                <a:ea typeface="Calibri" panose="020F0502020204030204" pitchFamily="34" charset="0"/>
                <a:cs typeface="Times New Roman (Body CS)"/>
              </a:rPr>
              <a:t>manage their expectations </a:t>
            </a:r>
            <a:r>
              <a:rPr lang="en-GB" sz="1200" dirty="0">
                <a:solidFill>
                  <a:schemeClr val="bg1"/>
                </a:solidFill>
                <a:effectLst/>
                <a:ea typeface="Calibri" panose="020F0502020204030204" pitchFamily="34" charset="0"/>
                <a:cs typeface="Times New Roman (Body CS)"/>
              </a:rPr>
              <a:t>of the process and </a:t>
            </a:r>
            <a:r>
              <a:rPr lang="en-GB" sz="1200" b="1" dirty="0">
                <a:solidFill>
                  <a:schemeClr val="bg1"/>
                </a:solidFill>
                <a:effectLst/>
                <a:ea typeface="Calibri" panose="020F0502020204030204" pitchFamily="34" charset="0"/>
                <a:cs typeface="Times New Roman (Body CS)"/>
              </a:rPr>
              <a:t>alleviate concerns </a:t>
            </a:r>
            <a:r>
              <a:rPr lang="en-GB" sz="1200" dirty="0">
                <a:solidFill>
                  <a:schemeClr val="bg1"/>
                </a:solidFill>
                <a:effectLst/>
                <a:ea typeface="Calibri" panose="020F0502020204030204" pitchFamily="34" charset="0"/>
                <a:cs typeface="Times New Roman (Body CS)"/>
              </a:rPr>
              <a:t>they may have</a:t>
            </a:r>
            <a:r>
              <a:rPr lang="en-GB" sz="1200" dirty="0">
                <a:solidFill>
                  <a:schemeClr val="bg1"/>
                </a:solidFill>
                <a:ea typeface="Calibri" panose="020F0502020204030204" pitchFamily="34" charset="0"/>
                <a:cs typeface="Times New Roman (Body CS)"/>
              </a:rPr>
              <a:t>.</a:t>
            </a:r>
            <a:endParaRPr lang="en-GB" sz="1200" dirty="0">
              <a:solidFill>
                <a:schemeClr val="bg1"/>
              </a:solidFill>
              <a:effectLst/>
              <a:ea typeface="Calibri" panose="020F0502020204030204" pitchFamily="34" charset="0"/>
              <a:cs typeface="Times New Roman (Body CS)"/>
            </a:endParaRPr>
          </a:p>
        </p:txBody>
      </p:sp>
    </p:spTree>
    <p:extLst>
      <p:ext uri="{BB962C8B-B14F-4D97-AF65-F5344CB8AC3E}">
        <p14:creationId xmlns:p14="http://schemas.microsoft.com/office/powerpoint/2010/main" val="226432564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500" fill="hold"/>
                                        <p:tgtEl>
                                          <p:spTgt spid="17"/>
                                        </p:tgtEl>
                                        <p:attrNameLst>
                                          <p:attrName>ppt_w</p:attrName>
                                        </p:attrNameLst>
                                      </p:cBhvr>
                                      <p:tavLst>
                                        <p:tav tm="0">
                                          <p:val>
                                            <p:fltVal val="0"/>
                                          </p:val>
                                        </p:tav>
                                        <p:tav tm="100000">
                                          <p:val>
                                            <p:strVal val="#ppt_w"/>
                                          </p:val>
                                        </p:tav>
                                      </p:tavLst>
                                    </p:anim>
                                    <p:anim calcmode="lin" valueType="num">
                                      <p:cBhvr>
                                        <p:cTn id="32"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childTnLst>
                                </p:cTn>
                              </p:par>
                              <p:par>
                                <p:cTn id="39" presetID="23" presetClass="entr" presetSubtype="16"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p:cTn id="41" dur="500" fill="hold"/>
                                        <p:tgtEl>
                                          <p:spTgt spid="19"/>
                                        </p:tgtEl>
                                        <p:attrNameLst>
                                          <p:attrName>ppt_w</p:attrName>
                                        </p:attrNameLst>
                                      </p:cBhvr>
                                      <p:tavLst>
                                        <p:tav tm="0">
                                          <p:val>
                                            <p:fltVal val="0"/>
                                          </p:val>
                                        </p:tav>
                                        <p:tav tm="100000">
                                          <p:val>
                                            <p:strVal val="#ppt_w"/>
                                          </p:val>
                                        </p:tav>
                                      </p:tavLst>
                                    </p:anim>
                                    <p:anim calcmode="lin" valueType="num">
                                      <p:cBhvr>
                                        <p:cTn id="42"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P spid="11" grpId="0" animBg="1"/>
      <p:bldP spid="12" grpId="0" animBg="1"/>
      <p:bldP spid="13" grpId="0" animBg="1"/>
      <p:bldP spid="15" grpId="0"/>
      <p:bldP spid="17"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8EC22DB-0A17-E69C-0F9D-66607E292609}"/>
              </a:ext>
            </a:extLst>
          </p:cNvPr>
          <p:cNvSpPr txBox="1">
            <a:spLocks/>
          </p:cNvSpPr>
          <p:nvPr/>
        </p:nvSpPr>
        <p:spPr>
          <a:xfrm>
            <a:off x="703129" y="1640063"/>
            <a:ext cx="7581831" cy="437413"/>
          </a:xfrm>
          <a:prstGeom prst="rect">
            <a:avLst/>
          </a:prstGeom>
        </p:spPr>
        <p:txBody>
          <a:bodyPr vert="horz" lIns="91440" tIns="45720" rIns="91440" bIns="45720" rtlCol="0" anchor="b">
            <a:normAutofit fontScale="9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b="1" u="sng" dirty="0">
                <a:solidFill>
                  <a:schemeClr val="bg1"/>
                </a:solidFill>
              </a:rPr>
              <a:t>Theme 4: Benefits </a:t>
            </a:r>
          </a:p>
        </p:txBody>
      </p:sp>
      <p:graphicFrame>
        <p:nvGraphicFramePr>
          <p:cNvPr id="9" name="Diagram 8">
            <a:extLst>
              <a:ext uri="{FF2B5EF4-FFF2-40B4-BE49-F238E27FC236}">
                <a16:creationId xmlns:a16="http://schemas.microsoft.com/office/drawing/2014/main" id="{8A96EFB0-B743-2430-C6BF-6293E8EC3265}"/>
              </a:ext>
            </a:extLst>
          </p:cNvPr>
          <p:cNvGraphicFramePr/>
          <p:nvPr>
            <p:extLst>
              <p:ext uri="{D42A27DB-BD31-4B8C-83A1-F6EECF244321}">
                <p14:modId xmlns:p14="http://schemas.microsoft.com/office/powerpoint/2010/main" val="2834804325"/>
              </p:ext>
            </p:extLst>
          </p:nvPr>
        </p:nvGraphicFramePr>
        <p:xfrm>
          <a:off x="1947403" y="2685499"/>
          <a:ext cx="7581831" cy="1978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ounded Rectangular Callout 5">
            <a:extLst>
              <a:ext uri="{FF2B5EF4-FFF2-40B4-BE49-F238E27FC236}">
                <a16:creationId xmlns:a16="http://schemas.microsoft.com/office/drawing/2014/main" id="{550730F4-D856-8A78-E83A-C11D702E0C39}"/>
              </a:ext>
            </a:extLst>
          </p:cNvPr>
          <p:cNvSpPr/>
          <p:nvPr/>
        </p:nvSpPr>
        <p:spPr>
          <a:xfrm>
            <a:off x="6096000" y="233460"/>
            <a:ext cx="3534834" cy="1530927"/>
          </a:xfrm>
          <a:prstGeom prst="wedgeRoundRectCallout">
            <a:avLst/>
          </a:prstGeom>
          <a:solidFill>
            <a:schemeClr val="tx2">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AE026F4B-DAC7-7E24-DD36-72BE41FE8A9E}"/>
              </a:ext>
            </a:extLst>
          </p:cNvPr>
          <p:cNvSpPr txBox="1"/>
          <p:nvPr/>
        </p:nvSpPr>
        <p:spPr>
          <a:xfrm>
            <a:off x="5994400" y="233460"/>
            <a:ext cx="3534834" cy="1384995"/>
          </a:xfrm>
          <a:prstGeom prst="rect">
            <a:avLst/>
          </a:prstGeom>
          <a:noFill/>
        </p:spPr>
        <p:txBody>
          <a:bodyPr wrap="square">
            <a:spAutoFit/>
          </a:bodyPr>
          <a:lstStyle/>
          <a:p>
            <a:pPr algn="ctr"/>
            <a:r>
              <a:rPr lang="en-GB" sz="1400" dirty="0">
                <a:solidFill>
                  <a:schemeClr val="bg1"/>
                </a:solidFill>
                <a:ea typeface="Calibri" panose="020F0502020204030204" pitchFamily="34" charset="0"/>
                <a:cs typeface="Times New Roman (Body CS)"/>
              </a:rPr>
              <a:t>T</a:t>
            </a:r>
            <a:r>
              <a:rPr lang="en-GB" sz="1400" dirty="0">
                <a:solidFill>
                  <a:schemeClr val="bg1"/>
                </a:solidFill>
                <a:effectLst/>
                <a:ea typeface="Calibri" panose="020F0502020204030204" pitchFamily="34" charset="0"/>
                <a:cs typeface="Times New Roman (Body CS)"/>
              </a:rPr>
              <a:t>he role of SM in strengthening the rule of law and in upholding broader democratic values of “fairness, transparency, accountability, equal treatment, efficiency, and effectiveness” is a prominent and promising one. </a:t>
            </a:r>
          </a:p>
        </p:txBody>
      </p:sp>
      <p:sp>
        <p:nvSpPr>
          <p:cNvPr id="13" name="TextBox 12">
            <a:extLst>
              <a:ext uri="{FF2B5EF4-FFF2-40B4-BE49-F238E27FC236}">
                <a16:creationId xmlns:a16="http://schemas.microsoft.com/office/drawing/2014/main" id="{A1D8D946-DC9A-B295-01CE-970163AA208F}"/>
              </a:ext>
            </a:extLst>
          </p:cNvPr>
          <p:cNvSpPr txBox="1"/>
          <p:nvPr/>
        </p:nvSpPr>
        <p:spPr>
          <a:xfrm>
            <a:off x="1718734" y="4324420"/>
            <a:ext cx="2353733" cy="1015663"/>
          </a:xfrm>
          <a:prstGeom prst="rect">
            <a:avLst/>
          </a:prstGeom>
          <a:noFill/>
        </p:spPr>
        <p:txBody>
          <a:bodyPr wrap="square">
            <a:spAutoFit/>
          </a:bodyPr>
          <a:lstStyle/>
          <a:p>
            <a:pPr algn="ctr"/>
            <a:r>
              <a:rPr lang="en-GB" sz="1200" dirty="0">
                <a:solidFill>
                  <a:schemeClr val="bg1"/>
                </a:solidFill>
                <a:ea typeface="Calibri" panose="020F0502020204030204" pitchFamily="34" charset="0"/>
                <a:cs typeface="Times New Roman (Body CS)"/>
              </a:rPr>
              <a:t>C</a:t>
            </a:r>
            <a:r>
              <a:rPr lang="en-GB" sz="1200" dirty="0">
                <a:solidFill>
                  <a:schemeClr val="bg1"/>
                </a:solidFill>
                <a:effectLst/>
                <a:ea typeface="Calibri" panose="020F0502020204030204" pitchFamily="34" charset="0"/>
                <a:cs typeface="Times New Roman (Body CS)"/>
              </a:rPr>
              <a:t>ivic engagement builds rapport between individuals – no matter how similar and different they may be – and in doing so, it also builds social trust.  </a:t>
            </a:r>
            <a:endParaRPr lang="en-GB" sz="1200" dirty="0">
              <a:solidFill>
                <a:schemeClr val="bg1"/>
              </a:solidFill>
            </a:endParaRPr>
          </a:p>
        </p:txBody>
      </p:sp>
      <p:sp>
        <p:nvSpPr>
          <p:cNvPr id="15" name="TextBox 14">
            <a:extLst>
              <a:ext uri="{FF2B5EF4-FFF2-40B4-BE49-F238E27FC236}">
                <a16:creationId xmlns:a16="http://schemas.microsoft.com/office/drawing/2014/main" id="{16E99C84-C5A3-725D-57E2-F88142A534F4}"/>
              </a:ext>
            </a:extLst>
          </p:cNvPr>
          <p:cNvSpPr txBox="1"/>
          <p:nvPr/>
        </p:nvSpPr>
        <p:spPr>
          <a:xfrm>
            <a:off x="3386666" y="1758242"/>
            <a:ext cx="2836333" cy="1415772"/>
          </a:xfrm>
          <a:prstGeom prst="rect">
            <a:avLst/>
          </a:prstGeom>
          <a:noFill/>
        </p:spPr>
        <p:txBody>
          <a:bodyPr wrap="square">
            <a:spAutoFit/>
          </a:bodyPr>
          <a:lstStyle/>
          <a:p>
            <a:pPr algn="ctr"/>
            <a:r>
              <a:rPr lang="en-GB" sz="1400" dirty="0">
                <a:solidFill>
                  <a:schemeClr val="bg1"/>
                </a:solidFill>
                <a:ea typeface="Calibri" panose="020F0502020204030204" pitchFamily="34" charset="0"/>
                <a:cs typeface="Times New Roman (Body CS)"/>
              </a:rPr>
              <a:t>C</a:t>
            </a:r>
            <a:r>
              <a:rPr lang="en-GB" sz="1200" dirty="0">
                <a:solidFill>
                  <a:schemeClr val="bg1"/>
                </a:solidFill>
                <a:effectLst/>
                <a:ea typeface="Calibri" panose="020F0502020204030204" pitchFamily="34" charset="0"/>
                <a:cs typeface="Times New Roman (Body CS)"/>
              </a:rPr>
              <a:t>ivic trust improves the social cohesion of communities, by reinforcing the idea that their members can work together in resolving existing issues. SM shows others that the participants are “open to discussions, and ... willing to find a compromise”. </a:t>
            </a:r>
            <a:endParaRPr lang="en-GB" sz="1200" dirty="0">
              <a:solidFill>
                <a:schemeClr val="bg1"/>
              </a:solidFill>
            </a:endParaRPr>
          </a:p>
        </p:txBody>
      </p:sp>
      <p:sp>
        <p:nvSpPr>
          <p:cNvPr id="17" name="TextBox 16">
            <a:extLst>
              <a:ext uri="{FF2B5EF4-FFF2-40B4-BE49-F238E27FC236}">
                <a16:creationId xmlns:a16="http://schemas.microsoft.com/office/drawing/2014/main" id="{1E327BDC-4685-2ADE-288D-81FD54DBD6F7}"/>
              </a:ext>
            </a:extLst>
          </p:cNvPr>
          <p:cNvSpPr txBox="1"/>
          <p:nvPr/>
        </p:nvSpPr>
        <p:spPr>
          <a:xfrm>
            <a:off x="4919134" y="4153930"/>
            <a:ext cx="3083948" cy="2492990"/>
          </a:xfrm>
          <a:prstGeom prst="rect">
            <a:avLst/>
          </a:prstGeom>
          <a:noFill/>
        </p:spPr>
        <p:txBody>
          <a:bodyPr wrap="square">
            <a:spAutoFit/>
          </a:bodyPr>
          <a:lstStyle/>
          <a:p>
            <a:pPr algn="ctr"/>
            <a:r>
              <a:rPr lang="en-GB" sz="1200" dirty="0">
                <a:solidFill>
                  <a:schemeClr val="bg1"/>
                </a:solidFill>
                <a:effectLst/>
                <a:ea typeface="Calibri" panose="020F0502020204030204" pitchFamily="34" charset="0"/>
                <a:cs typeface="Times New Roman (Body CS)"/>
              </a:rPr>
              <a:t>SM practices uphold wider democratic processes by empowering individuals and encouraging them to seek resolution via collaborative and deliberative processes. </a:t>
            </a:r>
          </a:p>
          <a:p>
            <a:pPr algn="ctr"/>
            <a:endParaRPr lang="en-GB" sz="1200" dirty="0">
              <a:solidFill>
                <a:schemeClr val="bg1"/>
              </a:solidFill>
              <a:effectLst/>
              <a:ea typeface="Calibri" panose="020F0502020204030204" pitchFamily="34" charset="0"/>
              <a:cs typeface="Times New Roman (Body CS)"/>
            </a:endParaRPr>
          </a:p>
          <a:p>
            <a:pPr algn="ctr"/>
            <a:r>
              <a:rPr lang="en-GB" sz="1200" dirty="0">
                <a:solidFill>
                  <a:schemeClr val="bg1"/>
                </a:solidFill>
                <a:effectLst/>
                <a:ea typeface="Calibri" panose="020F0502020204030204" pitchFamily="34" charset="0"/>
                <a:cs typeface="Times New Roman (Body CS)"/>
              </a:rPr>
              <a:t>A state which actively seeks to consult citizens is deemed to be responsive and legitimate. Its  institutions are regarded as more trustworthy, which reinforces both civic participation and compliance with the rule of law. SM </a:t>
            </a:r>
            <a:r>
              <a:rPr lang="en-GB" sz="1200" dirty="0">
                <a:solidFill>
                  <a:schemeClr val="bg1"/>
                </a:solidFill>
                <a:ea typeface="Calibri" panose="020F0502020204030204" pitchFamily="34" charset="0"/>
                <a:cs typeface="Times New Roman (Body CS)"/>
              </a:rPr>
              <a:t>“</a:t>
            </a:r>
            <a:r>
              <a:rPr lang="en-GB" sz="1200" dirty="0">
                <a:solidFill>
                  <a:schemeClr val="bg1"/>
                </a:solidFill>
                <a:effectLst/>
                <a:ea typeface="Calibri" panose="020F0502020204030204" pitchFamily="34" charset="0"/>
                <a:cs typeface="Times New Roman (Body CS)"/>
              </a:rPr>
              <a:t>can create a [democratic] culture which can be built upon after, and maybe, in the long term, create more trust even in formal processes”. </a:t>
            </a:r>
          </a:p>
        </p:txBody>
      </p:sp>
      <p:sp>
        <p:nvSpPr>
          <p:cNvPr id="19" name="TextBox 18">
            <a:extLst>
              <a:ext uri="{FF2B5EF4-FFF2-40B4-BE49-F238E27FC236}">
                <a16:creationId xmlns:a16="http://schemas.microsoft.com/office/drawing/2014/main" id="{3D6D5D8C-095A-2272-E3B2-D8CC9D2FAAF7}"/>
              </a:ext>
            </a:extLst>
          </p:cNvPr>
          <p:cNvSpPr txBox="1"/>
          <p:nvPr/>
        </p:nvSpPr>
        <p:spPr>
          <a:xfrm>
            <a:off x="9724223" y="2077476"/>
            <a:ext cx="1947333" cy="3416320"/>
          </a:xfrm>
          <a:prstGeom prst="rect">
            <a:avLst/>
          </a:prstGeom>
          <a:noFill/>
        </p:spPr>
        <p:txBody>
          <a:bodyPr wrap="square">
            <a:spAutoFit/>
          </a:bodyPr>
          <a:lstStyle/>
          <a:p>
            <a:pPr lvl="0" algn="ctr"/>
            <a:r>
              <a:rPr lang="en-GB" sz="1200" dirty="0">
                <a:solidFill>
                  <a:schemeClr val="bg1"/>
                </a:solidFill>
                <a:effectLst/>
                <a:ea typeface="Calibri" panose="020F0502020204030204" pitchFamily="34" charset="0"/>
                <a:cs typeface="Times New Roman (Body CS)"/>
              </a:rPr>
              <a:t>Effective communication, collaboration, and deliberation are necessary in enabling communities to identify their needs, request adequate representation from elected representatives, and hold these accountable when the results of political decision-making are irrelevant or damaging to the community. Such skills are thus crucial as political systems become more complex to navigate and as the impunity of political leaders increases. </a:t>
            </a:r>
          </a:p>
        </p:txBody>
      </p:sp>
    </p:spTree>
    <p:extLst>
      <p:ext uri="{BB962C8B-B14F-4D97-AF65-F5344CB8AC3E}">
        <p14:creationId xmlns:p14="http://schemas.microsoft.com/office/powerpoint/2010/main" val="188750435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13" grpId="0"/>
      <p:bldP spid="15" grpId="0"/>
      <p:bldP spid="17" grpId="0"/>
      <p:bldP spid="1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D40076DC43924B9FCF46BF054ED80E" ma:contentTypeVersion="9" ma:contentTypeDescription="Create a new document." ma:contentTypeScope="" ma:versionID="1fcec25c4e3b06282bf30631423c77d5">
  <xsd:schema xmlns:xsd="http://www.w3.org/2001/XMLSchema" xmlns:xs="http://www.w3.org/2001/XMLSchema" xmlns:p="http://schemas.microsoft.com/office/2006/metadata/properties" xmlns:ns2="758e349f-cfaa-4a07-bd3a-de490df466c4" xmlns:ns3="564227e5-b14f-4d8e-81b9-66e2dc534b9b" targetNamespace="http://schemas.microsoft.com/office/2006/metadata/properties" ma:root="true" ma:fieldsID="d8632d6056da743040a240a9fbc3352e" ns2:_="" ns3:_="">
    <xsd:import namespace="758e349f-cfaa-4a07-bd3a-de490df466c4"/>
    <xsd:import namespace="564227e5-b14f-4d8e-81b9-66e2dc534b9b"/>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8e349f-cfaa-4a07-bd3a-de490df466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5477c209-9964-45a3-aa20-7835b75300bb"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4227e5-b14f-4d8e-81b9-66e2dc534b9b"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9a6d4b5-2fa9-4564-8515-bb8eef2d1fea}" ma:internalName="TaxCatchAll" ma:showField="CatchAllData" ma:web="564227e5-b14f-4d8e-81b9-66e2dc534b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64227e5-b14f-4d8e-81b9-66e2dc534b9b" xsi:nil="true"/>
    <lcf76f155ced4ddcb4097134ff3c332f xmlns="758e349f-cfaa-4a07-bd3a-de490df466c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B134F43-12FF-4C81-AB57-B0328F61D5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8e349f-cfaa-4a07-bd3a-de490df466c4"/>
    <ds:schemaRef ds:uri="564227e5-b14f-4d8e-81b9-66e2dc534b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16BE98-B9B9-4C19-9B79-23A24B2F15A4}">
  <ds:schemaRefs>
    <ds:schemaRef ds:uri="http://schemas.microsoft.com/sharepoint/v3/contenttype/forms"/>
  </ds:schemaRefs>
</ds:datastoreItem>
</file>

<file path=customXml/itemProps3.xml><?xml version="1.0" encoding="utf-8"?>
<ds:datastoreItem xmlns:ds="http://schemas.openxmlformats.org/officeDocument/2006/customXml" ds:itemID="{A8565F4E-34BF-4D52-86D8-5E3ED7C9DF99}">
  <ds:schemaRefs>
    <ds:schemaRef ds:uri="http://schemas.microsoft.com/office/2006/metadata/properties"/>
    <ds:schemaRef ds:uri="http://schemas.microsoft.com/office/infopath/2007/PartnerControls"/>
    <ds:schemaRef ds:uri="564227e5-b14f-4d8e-81b9-66e2dc534b9b"/>
    <ds:schemaRef ds:uri="758e349f-cfaa-4a07-bd3a-de490df466c4"/>
  </ds:schemaRefs>
</ds:datastoreItem>
</file>

<file path=docProps/app.xml><?xml version="1.0" encoding="utf-8"?>
<Properties xmlns="http://schemas.openxmlformats.org/officeDocument/2006/extended-properties" xmlns:vt="http://schemas.openxmlformats.org/officeDocument/2006/docPropsVTypes">
  <TotalTime>848</TotalTime>
  <Words>1579</Words>
  <Application>Microsoft Macintosh PowerPoint</Application>
  <PresentationFormat>Widescreen</PresentationFormat>
  <Paragraphs>108</Paragraphs>
  <Slides>11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Social Mediation, Democracy, and the Rule of Law: A Presentation of Focus Group Findings   Dr. Alex M. Uibariu, Post-Doctoral Researcher, Jean Monnet Centre of Excellence for the Rule of Law and European Values  </vt:lpstr>
      <vt:lpstr>Background</vt:lpstr>
      <vt:lpstr>Methodology </vt:lpstr>
      <vt:lpstr>Data Processing and Analysis </vt:lpstr>
      <vt:lpstr>Theme 1: Uses of Social Mediation</vt:lpstr>
      <vt:lpstr>Theme 1: Uses of Social Mediation</vt:lpstr>
      <vt:lpstr>Theme 2: Pre-Requisites for Social Mediation</vt:lpstr>
      <vt:lpstr>Theme 3: Enabling Tools </vt:lpstr>
      <vt:lpstr>PowerPoint Presentation</vt:lpstr>
      <vt:lpstr>Theme 5: Potential Impediments </vt:lpstr>
      <vt:lpstr>PowerPoint Presentation</vt:lpstr>
    </vt:vector>
  </TitlesOfParts>
  <Company>University Of Central Lancashire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Andreas Dimitriou &lt;UCLan Cyprus&gt;</dc:creator>
  <cp:lastModifiedBy>AlexandraMaria Uibariu</cp:lastModifiedBy>
  <cp:revision>14</cp:revision>
  <dcterms:created xsi:type="dcterms:W3CDTF">2022-05-26T06:27:37Z</dcterms:created>
  <dcterms:modified xsi:type="dcterms:W3CDTF">2023-05-22T22:12:19Z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0x01010056D40076DC43924B9FCF46BF054ED80E</vt:lpwstr>
  </property>
</Properties>
</file>